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1.xml" ContentType="application/vnd.openxmlformats-officedocument.presentationml.notesSlide+xml"/>
  <Override PartName="/ppt/slideMasters/slideMaster4.xml" ContentType="application/vnd.openxmlformats-officedocument.presentationml.slideMaster+xml"/>
  <Override PartName="/ppt/notesSlides/notesSlide1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Override3.xml" ContentType="application/vnd.openxmlformats-officedocument.themeOverride+xml"/>
  <Override PartName="/ppt/theme/theme3.xml" ContentType="application/vnd.openxmlformats-officedocument.theme+xml"/>
  <Override PartName="/ppt/theme/theme1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3.xml" ContentType="application/vnd.openxmlformats-officedocument.drawingml.char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heme/theme4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4"/>
    <p:sldMasterId id="2147483892" r:id="rId5"/>
    <p:sldMasterId id="2147483797" r:id="rId6"/>
    <p:sldMasterId id="2147483800" r:id="rId7"/>
  </p:sldMasterIdLst>
  <p:notesMasterIdLst>
    <p:notesMasterId r:id="rId23"/>
  </p:notesMasterIdLst>
  <p:handoutMasterIdLst>
    <p:handoutMasterId r:id="rId24"/>
  </p:handoutMasterIdLst>
  <p:sldIdLst>
    <p:sldId id="291" r:id="rId8"/>
    <p:sldId id="895" r:id="rId9"/>
    <p:sldId id="943" r:id="rId10"/>
    <p:sldId id="840" r:id="rId11"/>
    <p:sldId id="936" r:id="rId12"/>
    <p:sldId id="938" r:id="rId13"/>
    <p:sldId id="939" r:id="rId14"/>
    <p:sldId id="937" r:id="rId15"/>
    <p:sldId id="951" r:id="rId16"/>
    <p:sldId id="944" r:id="rId17"/>
    <p:sldId id="945" r:id="rId18"/>
    <p:sldId id="946" r:id="rId19"/>
    <p:sldId id="941" r:id="rId20"/>
    <p:sldId id="942" r:id="rId21"/>
    <p:sldId id="532" r:id="rId22"/>
  </p:sldIdLst>
  <p:sldSz cx="9144000" cy="6858000" type="screen4x3"/>
  <p:notesSz cx="6805613" cy="9944100"/>
  <p:defaultTextStyle>
    <a:defPPr>
      <a:defRPr lang="de-AT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2" pos="2925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alter Diniz" initials="VD" lastIdx="1" clrIdx="0"/>
  <p:cmAuthor id="1" name="J0424266" initials="J" lastIdx="1" clrIdx="1"/>
  <p:cmAuthor id="2" name="Javier Camarillo" initials="JCB" lastIdx="1" clrIdx="2"/>
  <p:cmAuthor id="3" name="Valter Diniz" initials="REN " lastIdx="3" clrIdx="3"/>
  <p:cmAuthor id="4" name="Izquierdo Fernandez, Paloma" initials="EN" lastIdx="4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29903"/>
    <a:srgbClr val="FF0000"/>
    <a:srgbClr val="007AAE"/>
    <a:srgbClr val="339966"/>
    <a:srgbClr val="2A4677"/>
    <a:srgbClr val="98B0DB"/>
    <a:srgbClr val="969696"/>
    <a:srgbClr val="4F81BD"/>
    <a:srgbClr val="FFFF9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89" autoAdjust="0"/>
    <p:restoredTop sz="86391" autoAdjust="0"/>
  </p:normalViewPr>
  <p:slideViewPr>
    <p:cSldViewPr showGuides="1">
      <p:cViewPr varScale="1">
        <p:scale>
          <a:sx n="68" d="100"/>
          <a:sy n="68" d="100"/>
        </p:scale>
        <p:origin x="1133" y="86"/>
      </p:cViewPr>
      <p:guideLst>
        <p:guide pos="2925"/>
        <p:guide orient="horz" pos="2160"/>
      </p:guideLst>
    </p:cSldViewPr>
  </p:slideViewPr>
  <p:outlineViewPr>
    <p:cViewPr>
      <p:scale>
        <a:sx n="33" d="100"/>
        <a:sy n="33" d="100"/>
      </p:scale>
      <p:origin x="0" y="258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-1284"/>
    </p:cViewPr>
  </p:sorterViewPr>
  <p:notesViewPr>
    <p:cSldViewPr>
      <p:cViewPr varScale="1">
        <p:scale>
          <a:sx n="81" d="100"/>
          <a:sy n="81" d="100"/>
        </p:scale>
        <p:origin x="-4020" y="-102"/>
      </p:cViewPr>
      <p:guideLst>
        <p:guide orient="horz" pos="3131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Relationship Id="rId30" Type="http://schemas.openxmlformats.org/officeDocument/2006/relationships/customXml" Target="../customXml/item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5" Type="http://schemas.openxmlformats.org/officeDocument/2006/relationships/slide" Target="slides/slide13.xml"/><Relationship Id="rId4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PIRINEOS_Entrada'!$O$29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C96-4528-A3E7-5ADC8D55565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96-4528-A3E7-5ADC8D55565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C96-4528-A3E7-5ADC8D555654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C96-4528-A3E7-5ADC8D55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PIRINEOS_Entrada'!$O$150:$O$180</c:f>
              <c:numCache>
                <c:formatCode>0</c:formatCode>
                <c:ptCount val="31"/>
                <c:pt idx="0">
                  <c:v>16.971042000000001</c:v>
                </c:pt>
                <c:pt idx="1">
                  <c:v>16.971042000000001</c:v>
                </c:pt>
                <c:pt idx="2">
                  <c:v>16.971042000000001</c:v>
                </c:pt>
                <c:pt idx="3">
                  <c:v>16.97104199999999</c:v>
                </c:pt>
                <c:pt idx="4">
                  <c:v>17</c:v>
                </c:pt>
                <c:pt idx="5">
                  <c:v>16.971042000000001</c:v>
                </c:pt>
                <c:pt idx="6">
                  <c:v>16.971042000000001</c:v>
                </c:pt>
                <c:pt idx="7">
                  <c:v>16.971042000000001</c:v>
                </c:pt>
                <c:pt idx="8">
                  <c:v>16.971042000000001</c:v>
                </c:pt>
                <c:pt idx="9">
                  <c:v>16.971042000000001</c:v>
                </c:pt>
                <c:pt idx="10">
                  <c:v>16.971042000000001</c:v>
                </c:pt>
                <c:pt idx="11">
                  <c:v>16.971042000000001</c:v>
                </c:pt>
                <c:pt idx="12">
                  <c:v>16.971042000000001</c:v>
                </c:pt>
                <c:pt idx="13">
                  <c:v>16.971042000000001</c:v>
                </c:pt>
                <c:pt idx="14">
                  <c:v>16.971042000000001</c:v>
                </c:pt>
                <c:pt idx="15">
                  <c:v>16.971042000000001</c:v>
                </c:pt>
                <c:pt idx="16">
                  <c:v>16.971042000000001</c:v>
                </c:pt>
                <c:pt idx="17">
                  <c:v>16.971042000000001</c:v>
                </c:pt>
                <c:pt idx="18">
                  <c:v>16.97104199999999</c:v>
                </c:pt>
                <c:pt idx="19">
                  <c:v>16.971042000000001</c:v>
                </c:pt>
                <c:pt idx="20">
                  <c:v>16.971042000000001</c:v>
                </c:pt>
                <c:pt idx="21">
                  <c:v>16.971042000000001</c:v>
                </c:pt>
                <c:pt idx="22">
                  <c:v>16.97104199999999</c:v>
                </c:pt>
                <c:pt idx="23">
                  <c:v>16.263915000000001</c:v>
                </c:pt>
                <c:pt idx="24">
                  <c:v>16.971042000000001</c:v>
                </c:pt>
                <c:pt idx="25">
                  <c:v>16.971042000000001</c:v>
                </c:pt>
                <c:pt idx="26">
                  <c:v>16.971042000000001</c:v>
                </c:pt>
                <c:pt idx="27">
                  <c:v>16.971042000000001</c:v>
                </c:pt>
                <c:pt idx="28">
                  <c:v>16.971042000000001</c:v>
                </c:pt>
                <c:pt idx="29">
                  <c:v>16.971042000000001</c:v>
                </c:pt>
                <c:pt idx="30">
                  <c:v>16.971042000000001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C96-4528-A3E7-5ADC8D555654}"/>
            </c:ext>
          </c:extLst>
        </c:ser>
        <c:ser>
          <c:idx val="2"/>
          <c:order val="1"/>
          <c:tx>
            <c:strRef>
              <c:f>'VIP PIRINEOS_Entrada'!$P$29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96-4528-A3E7-5ADC8D55565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C96-4528-A3E7-5ADC8D555654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96-4528-A3E7-5ADC8D55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PIRINEOS_Entrada'!$P$150:$P$180</c:f>
              <c:numCache>
                <c:formatCode>0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14.740000000000009</c:v>
                </c:pt>
                <c:pt idx="4">
                  <c:v>11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16.499997000000008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0.75000100000001169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C96-4528-A3E7-5ADC8D555654}"/>
            </c:ext>
          </c:extLst>
        </c:ser>
        <c:ser>
          <c:idx val="0"/>
          <c:order val="2"/>
          <c:tx>
            <c:strRef>
              <c:f>'VIP PIRINEOS_Entrada'!$N$29</c:f>
              <c:strCache>
                <c:ptCount val="1"/>
                <c:pt idx="0">
                  <c:v>Offered without OS - Unbundled Enagas</c:v>
                </c:pt>
              </c:strCache>
            </c:strRef>
          </c:tx>
          <c:spPr>
            <a:solidFill>
              <a:srgbClr val="63666A"/>
            </a:solidFill>
            <a:ln w="15875"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96-4528-A3E7-5ADC8D555654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C96-4528-A3E7-5ADC8D555654}"/>
                </c:ext>
              </c:extLst>
            </c:dLbl>
            <c:dLbl>
              <c:idx val="4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DC96-4528-A3E7-5ADC8D555654}"/>
                </c:ext>
              </c:extLst>
            </c:dLbl>
            <c:dLbl>
              <c:idx val="18"/>
              <c:spPr/>
              <c:txPr>
                <a:bodyPr/>
                <a:lstStyle/>
                <a:p>
                  <a:pPr>
                    <a:defRPr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C96-4528-A3E7-5ADC8D55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PIRINEOS_Entrada'!$N$150:$N$180</c:f>
              <c:numCache>
                <c:formatCode>0</c:formatCode>
                <c:ptCount val="31"/>
                <c:pt idx="0">
                  <c:v>50.074551999999997</c:v>
                </c:pt>
                <c:pt idx="1">
                  <c:v>50.074551999999997</c:v>
                </c:pt>
                <c:pt idx="2">
                  <c:v>50.074551999999997</c:v>
                </c:pt>
                <c:pt idx="3">
                  <c:v>50.074551999999997</c:v>
                </c:pt>
                <c:pt idx="4">
                  <c:v>38.814551999999999</c:v>
                </c:pt>
                <c:pt idx="5">
                  <c:v>50.074551999999997</c:v>
                </c:pt>
                <c:pt idx="6">
                  <c:v>50.074551999999997</c:v>
                </c:pt>
                <c:pt idx="7">
                  <c:v>50.074551999999997</c:v>
                </c:pt>
                <c:pt idx="8">
                  <c:v>50.074551999999997</c:v>
                </c:pt>
                <c:pt idx="9">
                  <c:v>50.074551999999997</c:v>
                </c:pt>
                <c:pt idx="10">
                  <c:v>50.074551999999997</c:v>
                </c:pt>
                <c:pt idx="11">
                  <c:v>50.074551999999997</c:v>
                </c:pt>
                <c:pt idx="12">
                  <c:v>50.074551999999997</c:v>
                </c:pt>
                <c:pt idx="13">
                  <c:v>50.074551999999997</c:v>
                </c:pt>
                <c:pt idx="14">
                  <c:v>50.074551999999997</c:v>
                </c:pt>
                <c:pt idx="15">
                  <c:v>50.074551999999997</c:v>
                </c:pt>
                <c:pt idx="16">
                  <c:v>50.074551999999997</c:v>
                </c:pt>
                <c:pt idx="17">
                  <c:v>50.074551999999997</c:v>
                </c:pt>
                <c:pt idx="18">
                  <c:v>50.074551999999997</c:v>
                </c:pt>
                <c:pt idx="19">
                  <c:v>50.074551999999997</c:v>
                </c:pt>
                <c:pt idx="20">
                  <c:v>50.074551999999997</c:v>
                </c:pt>
                <c:pt idx="21">
                  <c:v>50.074551999999997</c:v>
                </c:pt>
                <c:pt idx="22">
                  <c:v>50.074551999999997</c:v>
                </c:pt>
                <c:pt idx="23">
                  <c:v>50.781668000000003</c:v>
                </c:pt>
                <c:pt idx="24">
                  <c:v>50.074551999999997</c:v>
                </c:pt>
                <c:pt idx="25">
                  <c:v>50.074551999999997</c:v>
                </c:pt>
                <c:pt idx="26">
                  <c:v>50.074551999999997</c:v>
                </c:pt>
                <c:pt idx="27">
                  <c:v>50.074551999999997</c:v>
                </c:pt>
                <c:pt idx="28">
                  <c:v>50.074551999999997</c:v>
                </c:pt>
                <c:pt idx="29">
                  <c:v>50.074551999999997</c:v>
                </c:pt>
                <c:pt idx="30">
                  <c:v>50.074551999999997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DC96-4528-A3E7-5ADC8D55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57388800"/>
        <c:axId val="157390336"/>
      </c:barChart>
      <c:lineChart>
        <c:grouping val="standard"/>
        <c:varyColors val="0"/>
        <c:ser>
          <c:idx val="3"/>
          <c:order val="3"/>
          <c:tx>
            <c:strRef>
              <c:f>'VIP PIRINEOS_Entrada'!$S$29</c:f>
              <c:strCache>
                <c:ptCount val="1"/>
                <c:pt idx="0">
                  <c:v>Booked</c:v>
                </c:pt>
              </c:strCache>
            </c:strRef>
          </c:tx>
          <c:spPr>
            <a:ln w="19050">
              <a:solidFill>
                <a:srgbClr val="FFB81C"/>
              </a:solidFill>
            </a:ln>
          </c:spPr>
          <c:marker>
            <c:symbol val="none"/>
          </c:marker>
          <c:dLbls>
            <c:dLbl>
              <c:idx val="7"/>
              <c:layout>
                <c:manualLayout>
                  <c:x val="-2.5607378796445132E-2"/>
                  <c:y val="-3.550397315241113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3</a:t>
                    </a:r>
                    <a:endParaRPr lang="en-US" b="1" dirty="0">
                      <a:solidFill>
                        <a:srgbClr val="FFC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C96-4528-A3E7-5ADC8D555654}"/>
                </c:ext>
              </c:extLst>
            </c:dLbl>
            <c:dLbl>
              <c:idx val="8"/>
              <c:layout>
                <c:manualLayout>
                  <c:x val="-2.9021695969304481E-2"/>
                  <c:y val="-2.7614201340764213E-2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rgbClr val="FFC000"/>
                        </a:solidFill>
                      </a:defRPr>
                    </a:pPr>
                    <a:r>
                      <a:rPr lang="en-US" b="1" dirty="0" smtClean="0">
                        <a:solidFill>
                          <a:srgbClr val="FFC000"/>
                        </a:solidFill>
                      </a:rPr>
                      <a:t>12,5</a:t>
                    </a:r>
                    <a:endParaRPr lang="en-US" b="1" dirty="0">
                      <a:solidFill>
                        <a:srgbClr val="FFC000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C96-4528-A3E7-5ADC8D5556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PIRINEOS_Entrada'!$J$150:$J$180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PIRINEOS_Entrada'!$S$150:$S$180</c:f>
              <c:numCache>
                <c:formatCode>General</c:formatCode>
                <c:ptCount val="31"/>
                <c:pt idx="7">
                  <c:v>3.0078</c:v>
                </c:pt>
                <c:pt idx="8">
                  <c:v>12.540528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DC96-4528-A3E7-5ADC8D555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388800"/>
        <c:axId val="157390336"/>
      </c:lineChart>
      <c:dateAx>
        <c:axId val="157388800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157390336"/>
        <c:crosses val="autoZero"/>
        <c:auto val="1"/>
        <c:lblOffset val="100"/>
        <c:baseTimeUnit val="days"/>
      </c:dateAx>
      <c:valAx>
        <c:axId val="157390336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5738880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'VIP PIRINEOS_Salida'!$O$29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191-4D00-9FDD-D943F8CED796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PIRINEOS_Salida'!$O$150:$O$180</c:f>
              <c:numCache>
                <c:formatCode>0</c:formatCode>
                <c:ptCount val="31"/>
                <c:pt idx="0">
                  <c:v>43.580953000000001</c:v>
                </c:pt>
                <c:pt idx="1">
                  <c:v>48.200958</c:v>
                </c:pt>
                <c:pt idx="2">
                  <c:v>48.200958</c:v>
                </c:pt>
                <c:pt idx="3">
                  <c:v>48.200958</c:v>
                </c:pt>
                <c:pt idx="4">
                  <c:v>48</c:v>
                </c:pt>
                <c:pt idx="5">
                  <c:v>48.200958</c:v>
                </c:pt>
                <c:pt idx="6">
                  <c:v>48.200958</c:v>
                </c:pt>
                <c:pt idx="7">
                  <c:v>48.200958</c:v>
                </c:pt>
                <c:pt idx="8">
                  <c:v>48.200958</c:v>
                </c:pt>
                <c:pt idx="9">
                  <c:v>48.200958</c:v>
                </c:pt>
                <c:pt idx="10">
                  <c:v>48.200958</c:v>
                </c:pt>
                <c:pt idx="11">
                  <c:v>48.200958</c:v>
                </c:pt>
                <c:pt idx="12">
                  <c:v>48.200958</c:v>
                </c:pt>
                <c:pt idx="13">
                  <c:v>48.200958</c:v>
                </c:pt>
                <c:pt idx="14">
                  <c:v>48.200958</c:v>
                </c:pt>
                <c:pt idx="15">
                  <c:v>48.200958</c:v>
                </c:pt>
                <c:pt idx="16">
                  <c:v>48.200958</c:v>
                </c:pt>
                <c:pt idx="17">
                  <c:v>48.200958</c:v>
                </c:pt>
                <c:pt idx="18">
                  <c:v>48.200958</c:v>
                </c:pt>
                <c:pt idx="19">
                  <c:v>48.200958</c:v>
                </c:pt>
                <c:pt idx="20">
                  <c:v>48.200958</c:v>
                </c:pt>
                <c:pt idx="21">
                  <c:v>48.200958</c:v>
                </c:pt>
                <c:pt idx="22">
                  <c:v>48.200958</c:v>
                </c:pt>
                <c:pt idx="23">
                  <c:v>46.192590000000003</c:v>
                </c:pt>
                <c:pt idx="24">
                  <c:v>48.200958</c:v>
                </c:pt>
                <c:pt idx="25">
                  <c:v>48.200958</c:v>
                </c:pt>
                <c:pt idx="26">
                  <c:v>48.200958</c:v>
                </c:pt>
                <c:pt idx="27">
                  <c:v>48.200958</c:v>
                </c:pt>
                <c:pt idx="28">
                  <c:v>48.200958</c:v>
                </c:pt>
                <c:pt idx="29">
                  <c:v>48.200958</c:v>
                </c:pt>
                <c:pt idx="30">
                  <c:v>48.200958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191-4D00-9FDD-D943F8CED796}"/>
            </c:ext>
          </c:extLst>
        </c:ser>
        <c:ser>
          <c:idx val="2"/>
          <c:order val="1"/>
          <c:tx>
            <c:strRef>
              <c:f>'VIP PIRINEOS_Salida'!$P$29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layout>
                <c:manualLayout>
                  <c:x val="6.8492919814071383E-3"/>
                  <c:y val="-3.2785057035673239E-3"/>
                </c:manualLayout>
              </c:layout>
              <c:spPr/>
              <c:txPr>
                <a:bodyPr/>
                <a:lstStyle/>
                <a:p>
                  <a:pPr>
                    <a:defRPr sz="800" b="1">
                      <a:solidFill>
                        <a:srgbClr val="007AAE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7AAE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PIRINEOS_Salida'!$P$150:$P$180</c:f>
              <c:numCache>
                <c:formatCode>0.0</c:formatCode>
                <c:ptCount val="31"/>
                <c:pt idx="0">
                  <c:v>2.2999999998774001E-5</c:v>
                </c:pt>
                <c:pt idx="1">
                  <c:v>22.500003000000007</c:v>
                </c:pt>
                <c:pt idx="2">
                  <c:v>22.500003000000007</c:v>
                </c:pt>
                <c:pt idx="3">
                  <c:v>22.500003000000007</c:v>
                </c:pt>
                <c:pt idx="4">
                  <c:v>22.5</c:v>
                </c:pt>
                <c:pt idx="5">
                  <c:v>22.500003000000007</c:v>
                </c:pt>
                <c:pt idx="6">
                  <c:v>22.500003000000007</c:v>
                </c:pt>
                <c:pt idx="7">
                  <c:v>22.500003000000007</c:v>
                </c:pt>
                <c:pt idx="8">
                  <c:v>22.500003000000007</c:v>
                </c:pt>
                <c:pt idx="9">
                  <c:v>22.500003000000007</c:v>
                </c:pt>
                <c:pt idx="10">
                  <c:v>22.500003000000007</c:v>
                </c:pt>
                <c:pt idx="11">
                  <c:v>22.500003000000007</c:v>
                </c:pt>
                <c:pt idx="12">
                  <c:v>22.500003000000007</c:v>
                </c:pt>
                <c:pt idx="13">
                  <c:v>22.500003000000007</c:v>
                </c:pt>
                <c:pt idx="14">
                  <c:v>22.500003000000007</c:v>
                </c:pt>
                <c:pt idx="15">
                  <c:v>22.500003000000007</c:v>
                </c:pt>
                <c:pt idx="16">
                  <c:v>22.500003000000007</c:v>
                </c:pt>
                <c:pt idx="17">
                  <c:v>22.500003000000007</c:v>
                </c:pt>
                <c:pt idx="18">
                  <c:v>22.500003000000007</c:v>
                </c:pt>
                <c:pt idx="19">
                  <c:v>22.500003000000007</c:v>
                </c:pt>
                <c:pt idx="20">
                  <c:v>22.500003000000007</c:v>
                </c:pt>
                <c:pt idx="21">
                  <c:v>22.500003000000007</c:v>
                </c:pt>
                <c:pt idx="22">
                  <c:v>22.500003000000007</c:v>
                </c:pt>
                <c:pt idx="23">
                  <c:v>1.699999999971169E-5</c:v>
                </c:pt>
                <c:pt idx="24">
                  <c:v>22.500003000000007</c:v>
                </c:pt>
                <c:pt idx="25">
                  <c:v>22.500003000000007</c:v>
                </c:pt>
                <c:pt idx="26">
                  <c:v>22.500003000000007</c:v>
                </c:pt>
                <c:pt idx="27">
                  <c:v>22.500003000000007</c:v>
                </c:pt>
                <c:pt idx="28">
                  <c:v>22.500003000000007</c:v>
                </c:pt>
                <c:pt idx="29">
                  <c:v>22.500003000000007</c:v>
                </c:pt>
                <c:pt idx="30">
                  <c:v>22.500003000000007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191-4D00-9FDD-D943F8CED796}"/>
            </c:ext>
          </c:extLst>
        </c:ser>
        <c:ser>
          <c:idx val="1"/>
          <c:order val="2"/>
          <c:tx>
            <c:strRef>
              <c:f>'VIP PIRINEOS_Salida'!$N$29</c:f>
              <c:strCache>
                <c:ptCount val="1"/>
                <c:pt idx="0">
                  <c:v>Offered without OS - Unbundled Enagas</c:v>
                </c:pt>
              </c:strCache>
            </c:strRef>
          </c:tx>
          <c:spPr>
            <a:solidFill>
              <a:srgbClr val="63666A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0"/>
          <c:dLbls>
            <c:dLbl>
              <c:idx val="0"/>
              <c:layout>
                <c:manualLayout>
                  <c:x val="-1.5074298487252604E-3"/>
                  <c:y val="-2.80027197917215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PIRINEOS_Salida'!$N$150:$N$180</c:f>
              <c:numCache>
                <c:formatCode>0</c:formatCode>
                <c:ptCount val="31"/>
                <c:pt idx="0">
                  <c:v>54.990980999999998</c:v>
                </c:pt>
                <c:pt idx="1">
                  <c:v>50.370975999999999</c:v>
                </c:pt>
                <c:pt idx="2">
                  <c:v>50.370975999999999</c:v>
                </c:pt>
                <c:pt idx="3">
                  <c:v>50.370975999999999</c:v>
                </c:pt>
                <c:pt idx="4">
                  <c:v>27.870971999999998</c:v>
                </c:pt>
                <c:pt idx="5">
                  <c:v>50.370975999999999</c:v>
                </c:pt>
                <c:pt idx="6">
                  <c:v>50.370975999999999</c:v>
                </c:pt>
                <c:pt idx="7">
                  <c:v>50.370975999999999</c:v>
                </c:pt>
                <c:pt idx="8">
                  <c:v>50.370975999999999</c:v>
                </c:pt>
                <c:pt idx="9">
                  <c:v>50.370975999999999</c:v>
                </c:pt>
                <c:pt idx="10">
                  <c:v>50.370975999999999</c:v>
                </c:pt>
                <c:pt idx="11">
                  <c:v>50.370975999999999</c:v>
                </c:pt>
                <c:pt idx="12">
                  <c:v>50.370975999999999</c:v>
                </c:pt>
                <c:pt idx="13">
                  <c:v>50.370975999999999</c:v>
                </c:pt>
                <c:pt idx="14">
                  <c:v>50.370975999999999</c:v>
                </c:pt>
                <c:pt idx="15">
                  <c:v>50.370975999999999</c:v>
                </c:pt>
                <c:pt idx="16">
                  <c:v>50.370975999999999</c:v>
                </c:pt>
                <c:pt idx="17">
                  <c:v>50.370975999999999</c:v>
                </c:pt>
                <c:pt idx="18">
                  <c:v>50.370975999999999</c:v>
                </c:pt>
                <c:pt idx="19">
                  <c:v>50.370975999999999</c:v>
                </c:pt>
                <c:pt idx="20">
                  <c:v>50.370975999999999</c:v>
                </c:pt>
                <c:pt idx="21">
                  <c:v>50.370975999999999</c:v>
                </c:pt>
                <c:pt idx="22">
                  <c:v>50.370975999999999</c:v>
                </c:pt>
                <c:pt idx="23">
                  <c:v>52.379344000000003</c:v>
                </c:pt>
                <c:pt idx="24">
                  <c:v>50.370975999999999</c:v>
                </c:pt>
                <c:pt idx="25">
                  <c:v>50.370975999999999</c:v>
                </c:pt>
                <c:pt idx="26">
                  <c:v>50.370975999999999</c:v>
                </c:pt>
                <c:pt idx="27">
                  <c:v>50.370975999999999</c:v>
                </c:pt>
                <c:pt idx="28">
                  <c:v>50.370975999999999</c:v>
                </c:pt>
                <c:pt idx="29">
                  <c:v>50.370975999999999</c:v>
                </c:pt>
                <c:pt idx="30">
                  <c:v>50.370975999999999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191-4D00-9FDD-D943F8CED796}"/>
            </c:ext>
          </c:extLst>
        </c:ser>
        <c:ser>
          <c:idx val="0"/>
          <c:order val="3"/>
          <c:tx>
            <c:strRef>
              <c:f>'VIP PIRINEOS_Salida'!$S$29</c:f>
              <c:strCache>
                <c:ptCount val="1"/>
                <c:pt idx="0">
                  <c:v>Interruptible offer - Enagas</c:v>
                </c:pt>
              </c:strCache>
            </c:strRef>
          </c:tx>
          <c:spPr>
            <a:solidFill>
              <a:srgbClr val="D2D2D2"/>
            </a:solidFill>
            <a:ln>
              <a:solidFill>
                <a:schemeClr val="bg1">
                  <a:lumMod val="50000"/>
                </a:schemeClr>
              </a:solidFill>
            </a:ln>
          </c:spPr>
          <c:invertIfNegative val="0"/>
          <c:dPt>
            <c:idx val="1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4191-4D00-9FDD-D943F8CED796}"/>
              </c:ext>
            </c:extLst>
          </c:dPt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PIRINEOS_Salida'!$S$150:$S$180</c:f>
              <c:numCache>
                <c:formatCode>0</c:formatCode>
                <c:ptCount val="31"/>
                <c:pt idx="1">
                  <c:v>200.39128199999999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4191-4D00-9FDD-D943F8CED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204546048"/>
        <c:axId val="204547584"/>
      </c:barChart>
      <c:lineChart>
        <c:grouping val="standard"/>
        <c:varyColors val="0"/>
        <c:ser>
          <c:idx val="4"/>
          <c:order val="4"/>
          <c:tx>
            <c:strRef>
              <c:f>'VIP PIRINEOS_Salida'!$T$29</c:f>
              <c:strCache>
                <c:ptCount val="1"/>
                <c:pt idx="0">
                  <c:v>Booked</c:v>
                </c:pt>
              </c:strCache>
            </c:strRef>
          </c:tx>
          <c:spPr>
            <a:ln>
              <a:solidFill>
                <a:srgbClr val="FFB81C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9183960566584718E-2"/>
                  <c:y val="-3.6399952704067755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39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191-4D00-9FDD-D943F8CED796}"/>
                </c:ext>
              </c:extLst>
            </c:dLbl>
            <c:dLbl>
              <c:idx val="1"/>
              <c:layout>
                <c:manualLayout>
                  <c:x val="-2.7181017012352014E-2"/>
                  <c:y val="-1.6481177716409542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120,5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191-4D00-9FDD-D943F8CED796}"/>
                </c:ext>
              </c:extLst>
            </c:dLbl>
            <c:dLbl>
              <c:idx val="2"/>
              <c:layout>
                <c:manualLayout>
                  <c:x val="-7.56070206758636E-3"/>
                  <c:y val="-2.3534681941729349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rgbClr val="FFB81C"/>
                        </a:solidFill>
                      </a:defRPr>
                    </a:pPr>
                    <a:r>
                      <a:rPr lang="en-US" sz="800" b="1">
                        <a:solidFill>
                          <a:srgbClr val="FFB81C"/>
                        </a:solidFill>
                      </a:rPr>
                      <a:t>7</a:t>
                    </a:r>
                    <a:endParaRPr lang="en-US" b="1">
                      <a:solidFill>
                        <a:srgbClr val="FFB81C"/>
                      </a:solidFill>
                    </a:endParaRPr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4191-4D00-9FDD-D943F8CED7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PIRINEOS_Salida'!$J$150:$J$180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PIRINEOS_Salida'!$T$150:$T$180</c:f>
              <c:numCache>
                <c:formatCode>General</c:formatCode>
                <c:ptCount val="31"/>
                <c:pt idx="0">
                  <c:v>39.380159999999997</c:v>
                </c:pt>
                <c:pt idx="1">
                  <c:v>120.53019499999999</c:v>
                </c:pt>
                <c:pt idx="2">
                  <c:v>7.0502820000000002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4191-4D00-9FDD-D943F8CED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4546048"/>
        <c:axId val="204547584"/>
      </c:lineChart>
      <c:dateAx>
        <c:axId val="204546048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204547584"/>
        <c:crosses val="autoZero"/>
        <c:auto val="1"/>
        <c:lblOffset val="100"/>
        <c:baseTimeUnit val="days"/>
      </c:dateAx>
      <c:valAx>
        <c:axId val="20454758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overlay val="0"/>
        </c:title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20454604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1"/>
          <c:order val="0"/>
          <c:tx>
            <c:strRef>
              <c:f>'VIP IBERICO_Salida'!$M$26</c:f>
              <c:strCache>
                <c:ptCount val="1"/>
                <c:pt idx="0">
                  <c:v>Offered without OS - Bundled</c:v>
                </c:pt>
              </c:strCache>
            </c:strRef>
          </c:tx>
          <c:spPr>
            <a:solidFill>
              <a:srgbClr val="007AAE"/>
            </a:solidFill>
            <a:ln>
              <a:solidFill>
                <a:srgbClr val="FFFFFF">
                  <a:lumMod val="65000"/>
                </a:srgbClr>
              </a:solidFill>
            </a:ln>
          </c:spPr>
          <c:invertIfNegative val="0"/>
          <c:dLbls>
            <c:dLbl>
              <c:idx val="0"/>
              <c:spPr>
                <a:ln>
                  <a:noFill/>
                </a:ln>
              </c:spPr>
              <c:txPr>
                <a:bodyPr/>
                <a:lstStyle/>
                <a:p>
                  <a:pPr>
                    <a:defRPr sz="800" b="1">
                      <a:solidFill>
                        <a:schemeClr val="bg1"/>
                      </a:solidFill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6D-4138-8EE4-5AF2B8AA1A7F}"/>
                </c:ext>
              </c:extLst>
            </c:dLbl>
            <c:spPr>
              <a:ln>
                <a:noFill/>
              </a:ln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IBERICO_Salida'!$M$270:$M$300</c:f>
              <c:numCache>
                <c:formatCode>#,##0</c:formatCode>
                <c:ptCount val="31"/>
                <c:pt idx="0">
                  <c:v>36.110731999999999</c:v>
                </c:pt>
                <c:pt idx="1">
                  <c:v>36.110731999999999</c:v>
                </c:pt>
                <c:pt idx="2">
                  <c:v>36.110731999999999</c:v>
                </c:pt>
                <c:pt idx="3">
                  <c:v>36.110731999999999</c:v>
                </c:pt>
                <c:pt idx="4">
                  <c:v>36.110731999999999</c:v>
                </c:pt>
                <c:pt idx="5">
                  <c:v>36.110731999999999</c:v>
                </c:pt>
                <c:pt idx="6">
                  <c:v>36.110731999999999</c:v>
                </c:pt>
                <c:pt idx="7">
                  <c:v>36.110731999999999</c:v>
                </c:pt>
                <c:pt idx="8">
                  <c:v>36.110731999999999</c:v>
                </c:pt>
                <c:pt idx="9">
                  <c:v>36.110731999999999</c:v>
                </c:pt>
                <c:pt idx="10">
                  <c:v>36.110731999999999</c:v>
                </c:pt>
                <c:pt idx="11">
                  <c:v>36.110731999999999</c:v>
                </c:pt>
                <c:pt idx="12">
                  <c:v>36.110731999999999</c:v>
                </c:pt>
                <c:pt idx="13">
                  <c:v>36.110731999999999</c:v>
                </c:pt>
                <c:pt idx="14">
                  <c:v>36.110731999999999</c:v>
                </c:pt>
                <c:pt idx="15">
                  <c:v>36.110731999999999</c:v>
                </c:pt>
                <c:pt idx="16">
                  <c:v>36.110731999999999</c:v>
                </c:pt>
                <c:pt idx="17">
                  <c:v>36.110731999999999</c:v>
                </c:pt>
                <c:pt idx="18">
                  <c:v>36.110731999999999</c:v>
                </c:pt>
                <c:pt idx="19">
                  <c:v>36.110731999999999</c:v>
                </c:pt>
                <c:pt idx="20">
                  <c:v>36.110731999999999</c:v>
                </c:pt>
                <c:pt idx="21">
                  <c:v>36.110731999999999</c:v>
                </c:pt>
                <c:pt idx="22">
                  <c:v>36.110731999999999</c:v>
                </c:pt>
                <c:pt idx="23">
                  <c:v>36.110731999999999</c:v>
                </c:pt>
                <c:pt idx="24">
                  <c:v>36.110731999999999</c:v>
                </c:pt>
                <c:pt idx="25">
                  <c:v>36.110731999999999</c:v>
                </c:pt>
                <c:pt idx="26">
                  <c:v>36.110731999999999</c:v>
                </c:pt>
                <c:pt idx="27">
                  <c:v>36.110731999999999</c:v>
                </c:pt>
                <c:pt idx="28">
                  <c:v>36.110731999999999</c:v>
                </c:pt>
                <c:pt idx="29">
                  <c:v>36.110731999999999</c:v>
                </c:pt>
                <c:pt idx="30">
                  <c:v>36.110731999999999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D-4138-8EE4-5AF2B8AA1A7F}"/>
            </c:ext>
          </c:extLst>
        </c:ser>
        <c:ser>
          <c:idx val="2"/>
          <c:order val="1"/>
          <c:tx>
            <c:strRef>
              <c:f>'VIP IBERICO_Salida'!$N$26</c:f>
              <c:strCache>
                <c:ptCount val="1"/>
                <c:pt idx="0">
                  <c:v>OS offer</c:v>
                </c:pt>
              </c:strCache>
            </c:strRef>
          </c:tx>
          <c:spPr>
            <a:solidFill>
              <a:srgbClr val="92CDDC"/>
            </a:solidFill>
            <a:ln>
              <a:solidFill>
                <a:schemeClr val="tx2">
                  <a:lumMod val="40000"/>
                  <a:lumOff val="60000"/>
                </a:schemeClr>
              </a:solidFill>
            </a:ln>
          </c:spPr>
          <c:invertIfNegative val="0"/>
          <c:dLbls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6D-4138-8EE4-5AF2B8AA1A7F}"/>
                </c:ext>
              </c:extLst>
            </c:dLbl>
            <c:dLbl>
              <c:idx val="1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6D-4138-8EE4-5AF2B8AA1A7F}"/>
                </c:ext>
              </c:extLst>
            </c:dLbl>
            <c:dLbl>
              <c:idx val="1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6D-4138-8EE4-5AF2B8AA1A7F}"/>
                </c:ext>
              </c:extLst>
            </c:dLbl>
            <c:dLbl>
              <c:idx val="2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C6D-4138-8EE4-5AF2B8AA1A7F}"/>
                </c:ext>
              </c:extLst>
            </c:dLbl>
            <c:dLbl>
              <c:idx val="2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C6D-4138-8EE4-5AF2B8AA1A7F}"/>
                </c:ext>
              </c:extLst>
            </c:dLbl>
            <c:dLbl>
              <c:idx val="2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C6D-4138-8EE4-5AF2B8AA1A7F}"/>
                </c:ext>
              </c:extLst>
            </c:dLbl>
            <c:dLbl>
              <c:idx val="2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C6D-4138-8EE4-5AF2B8AA1A7F}"/>
                </c:ext>
              </c:extLst>
            </c:dLbl>
            <c:dLbl>
              <c:idx val="25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C6D-4138-8EE4-5AF2B8AA1A7F}"/>
                </c:ext>
              </c:extLst>
            </c:dLbl>
            <c:dLbl>
              <c:idx val="2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C6D-4138-8EE4-5AF2B8AA1A7F}"/>
                </c:ext>
              </c:extLst>
            </c:dLbl>
            <c:dLbl>
              <c:idx val="27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C6D-4138-8EE4-5AF2B8AA1A7F}"/>
                </c:ext>
              </c:extLst>
            </c:dLbl>
            <c:dLbl>
              <c:idx val="2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C6D-4138-8EE4-5AF2B8AA1A7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1">
                    <a:solidFill>
                      <a:srgbClr val="007AAE"/>
                    </a:solidFill>
                  </a:defRPr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IBERICO_Salida'!$N$270:$N$300</c:f>
              <c:numCache>
                <c:formatCode>#,##0</c:formatCode>
                <c:ptCount val="31"/>
                <c:pt idx="0">
                  <c:v>0</c:v>
                </c:pt>
                <c:pt idx="1">
                  <c:v>14.437440000000002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9.2937170000000009</c:v>
                </c:pt>
                <c:pt idx="11">
                  <c:v>9.2937170000000009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7.4107139999999987</c:v>
                </c:pt>
                <c:pt idx="21">
                  <c:v>14.437440000000002</c:v>
                </c:pt>
                <c:pt idx="22">
                  <c:v>10.110708000000002</c:v>
                </c:pt>
                <c:pt idx="23">
                  <c:v>12.331265999999999</c:v>
                </c:pt>
                <c:pt idx="24">
                  <c:v>0</c:v>
                </c:pt>
                <c:pt idx="25">
                  <c:v>14.223164000000004</c:v>
                </c:pt>
                <c:pt idx="26">
                  <c:v>9.4107079999999996</c:v>
                </c:pt>
                <c:pt idx="27">
                  <c:v>9.4107079999999996</c:v>
                </c:pt>
                <c:pt idx="28">
                  <c:v>9.4107079999999996</c:v>
                </c:pt>
                <c:pt idx="29">
                  <c:v>0</c:v>
                </c:pt>
                <c:pt idx="3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7C6D-4138-8EE4-5AF2B8AA1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105751296"/>
        <c:axId val="105752832"/>
      </c:barChart>
      <c:lineChart>
        <c:grouping val="standard"/>
        <c:varyColors val="0"/>
        <c:ser>
          <c:idx val="0"/>
          <c:order val="2"/>
          <c:tx>
            <c:strRef>
              <c:f>'VIP IBERICO_Salida'!$O$26</c:f>
              <c:strCache>
                <c:ptCount val="1"/>
                <c:pt idx="0">
                  <c:v>Booked</c:v>
                </c:pt>
              </c:strCache>
            </c:strRef>
          </c:tx>
          <c:spPr>
            <a:ln>
              <a:solidFill>
                <a:srgbClr val="FFB81C"/>
              </a:solidFill>
            </a:ln>
          </c:spPr>
          <c:marker>
            <c:symbol val="none"/>
          </c:marker>
          <c:cat>
            <c:numRef>
              <c:f>'VIP IBERICO_Salida'!$J$270:$J$300</c:f>
              <c:numCache>
                <c:formatCode>m/d/yyyy</c:formatCode>
                <c:ptCount val="31"/>
                <c:pt idx="0">
                  <c:v>43160</c:v>
                </c:pt>
                <c:pt idx="1">
                  <c:v>43161</c:v>
                </c:pt>
                <c:pt idx="2">
                  <c:v>43162</c:v>
                </c:pt>
                <c:pt idx="3">
                  <c:v>43163</c:v>
                </c:pt>
                <c:pt idx="4">
                  <c:v>43164</c:v>
                </c:pt>
                <c:pt idx="5">
                  <c:v>43165</c:v>
                </c:pt>
                <c:pt idx="6">
                  <c:v>43166</c:v>
                </c:pt>
                <c:pt idx="7">
                  <c:v>43167</c:v>
                </c:pt>
                <c:pt idx="8">
                  <c:v>43168</c:v>
                </c:pt>
                <c:pt idx="9">
                  <c:v>43169</c:v>
                </c:pt>
                <c:pt idx="10">
                  <c:v>43170</c:v>
                </c:pt>
                <c:pt idx="11">
                  <c:v>43171</c:v>
                </c:pt>
                <c:pt idx="12">
                  <c:v>43172</c:v>
                </c:pt>
                <c:pt idx="13">
                  <c:v>43173</c:v>
                </c:pt>
                <c:pt idx="14">
                  <c:v>43174</c:v>
                </c:pt>
                <c:pt idx="15">
                  <c:v>43175</c:v>
                </c:pt>
                <c:pt idx="16">
                  <c:v>43176</c:v>
                </c:pt>
                <c:pt idx="17">
                  <c:v>43177</c:v>
                </c:pt>
                <c:pt idx="18">
                  <c:v>43178</c:v>
                </c:pt>
                <c:pt idx="19">
                  <c:v>43179</c:v>
                </c:pt>
                <c:pt idx="20">
                  <c:v>43180</c:v>
                </c:pt>
                <c:pt idx="21">
                  <c:v>43181</c:v>
                </c:pt>
                <c:pt idx="22">
                  <c:v>43182</c:v>
                </c:pt>
                <c:pt idx="23">
                  <c:v>43183</c:v>
                </c:pt>
                <c:pt idx="24">
                  <c:v>43184</c:v>
                </c:pt>
                <c:pt idx="25">
                  <c:v>43185</c:v>
                </c:pt>
                <c:pt idx="26">
                  <c:v>43186</c:v>
                </c:pt>
                <c:pt idx="27">
                  <c:v>43187</c:v>
                </c:pt>
                <c:pt idx="28">
                  <c:v>43188</c:v>
                </c:pt>
                <c:pt idx="29">
                  <c:v>43189</c:v>
                </c:pt>
                <c:pt idx="30">
                  <c:v>43190</c:v>
                </c:pt>
              </c:numCache>
            </c:numRef>
          </c:cat>
          <c:val>
            <c:numRef>
              <c:f>'VIP IBERICO_Salida'!$O$270:$O$300</c:f>
              <c:numCache>
                <c:formatCode>#,##0.00</c:formatCode>
                <c:ptCount val="31"/>
                <c:pt idx="0">
                  <c:v>5.2335E-2</c:v>
                </c:pt>
                <c:pt idx="1">
                  <c:v>4.0304E-2</c:v>
                </c:pt>
                <c:pt idx="2">
                  <c:v>3.9702000000000001E-2</c:v>
                </c:pt>
                <c:pt idx="3">
                  <c:v>4.0785000000000002E-2</c:v>
                </c:pt>
                <c:pt idx="4">
                  <c:v>4.0785000000000002E-2</c:v>
                </c:pt>
                <c:pt idx="5">
                  <c:v>4.0785000000000002E-2</c:v>
                </c:pt>
                <c:pt idx="6">
                  <c:v>4.0785000000000002E-2</c:v>
                </c:pt>
                <c:pt idx="7">
                  <c:v>4.0905999999999998E-2</c:v>
                </c:pt>
                <c:pt idx="8">
                  <c:v>4.0905999999999998E-2</c:v>
                </c:pt>
                <c:pt idx="9">
                  <c:v>4.0905999999999998E-2</c:v>
                </c:pt>
                <c:pt idx="10">
                  <c:v>4.0905999999999998E-2</c:v>
                </c:pt>
                <c:pt idx="11">
                  <c:v>4.0905999999999998E-2</c:v>
                </c:pt>
                <c:pt idx="12">
                  <c:v>4.0905999999999998E-2</c:v>
                </c:pt>
                <c:pt idx="13">
                  <c:v>3.1400999999999998E-2</c:v>
                </c:pt>
                <c:pt idx="14">
                  <c:v>3.3687000000000002E-2</c:v>
                </c:pt>
                <c:pt idx="15">
                  <c:v>3.3687000000000002E-2</c:v>
                </c:pt>
                <c:pt idx="16">
                  <c:v>3.3687000000000002E-2</c:v>
                </c:pt>
                <c:pt idx="17">
                  <c:v>3.3687000000000002E-2</c:v>
                </c:pt>
                <c:pt idx="18">
                  <c:v>3.3687000000000002E-2</c:v>
                </c:pt>
                <c:pt idx="19">
                  <c:v>3.7176000000000001E-2</c:v>
                </c:pt>
                <c:pt idx="20">
                  <c:v>3.7176000000000001E-2</c:v>
                </c:pt>
                <c:pt idx="21">
                  <c:v>3.7176000000000001E-2</c:v>
                </c:pt>
                <c:pt idx="22">
                  <c:v>5.8686000000000002E-2</c:v>
                </c:pt>
                <c:pt idx="23">
                  <c:v>3.7176000000000001E-2</c:v>
                </c:pt>
                <c:pt idx="24">
                  <c:v>3.7176000000000001E-2</c:v>
                </c:pt>
                <c:pt idx="25">
                  <c:v>3.7176000000000001E-2</c:v>
                </c:pt>
                <c:pt idx="26">
                  <c:v>3.1281000000000003E-2</c:v>
                </c:pt>
                <c:pt idx="27">
                  <c:v>3.7296000000000003E-2</c:v>
                </c:pt>
                <c:pt idx="28">
                  <c:v>3.7296000000000003E-2</c:v>
                </c:pt>
                <c:pt idx="29">
                  <c:v>3.7296000000000003E-2</c:v>
                </c:pt>
                <c:pt idx="30">
                  <c:v>3.7296000000000003E-2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C6D-4138-8EE4-5AF2B8AA1A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5751296"/>
        <c:axId val="105752832"/>
      </c:lineChart>
      <c:dateAx>
        <c:axId val="105751296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txPr>
          <a:bodyPr/>
          <a:lstStyle/>
          <a:p>
            <a:pPr>
              <a:defRPr sz="700"/>
            </a:pPr>
            <a:endParaRPr lang="es-ES"/>
          </a:p>
        </c:txPr>
        <c:crossAx val="105752832"/>
        <c:crosses val="autoZero"/>
        <c:auto val="1"/>
        <c:lblOffset val="100"/>
        <c:baseTimeUnit val="days"/>
      </c:dateAx>
      <c:valAx>
        <c:axId val="105752832"/>
        <c:scaling>
          <c:orientation val="minMax"/>
          <c:max val="53"/>
          <c:min val="0"/>
        </c:scaling>
        <c:delete val="0"/>
        <c:axPos val="l"/>
        <c:majorGridlines>
          <c:spPr>
            <a:ln>
              <a:solidFill>
                <a:srgbClr val="FFFFFF">
                  <a:lumMod val="65000"/>
                  <a:alpha val="52000"/>
                </a:srgb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800"/>
                </a:pPr>
                <a:r>
                  <a:rPr lang="es-ES" sz="800"/>
                  <a:t>GWh/d 0 ºC</a:t>
                </a:r>
              </a:p>
            </c:rich>
          </c:tx>
          <c:overlay val="0"/>
        </c:title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800"/>
            </a:pPr>
            <a:endParaRPr lang="es-ES"/>
          </a:p>
        </c:txPr>
        <c:crossAx val="105751296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800"/>
          </a:pPr>
          <a:endParaRPr lang="es-ES"/>
        </a:p>
      </c:txPr>
    </c:legend>
    <c:plotVisOnly val="1"/>
    <c:dispBlanksAs val="zero"/>
    <c:showDLblsOverMax val="0"/>
  </c:chart>
  <c:txPr>
    <a:bodyPr/>
    <a:lstStyle/>
    <a:p>
      <a:pPr>
        <a:defRPr>
          <a:solidFill>
            <a:srgbClr val="63666A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pPr>
      <a:endParaRPr lang="es-E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buClr>
                <a:schemeClr val="tx2"/>
              </a:buClr>
              <a:buSzPct val="100000"/>
              <a:buFont typeface="Times New Roman" pitchFamily="18" charset="0"/>
              <a:buNone/>
              <a:defRPr sz="1200" b="0"/>
            </a:lvl1pPr>
          </a:lstStyle>
          <a:p>
            <a:pPr>
              <a:defRPr/>
            </a:pPr>
            <a:fld id="{39C37C66-3E85-4E93-B1FA-9A57F855EA69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7698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5772" y="2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70462" cy="37290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7522" y="4723172"/>
            <a:ext cx="4990571" cy="4475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noProof="0" smtClean="0"/>
              <a:t>Klicken Sie, um die Formate des Vorlagentextes zu bearbeiten</a:t>
            </a:r>
          </a:p>
          <a:p>
            <a:pPr lvl="1"/>
            <a:r>
              <a:rPr lang="de-AT" noProof="0" smtClean="0"/>
              <a:t>Zweite Ebene</a:t>
            </a:r>
          </a:p>
          <a:p>
            <a:pPr lvl="2"/>
            <a:r>
              <a:rPr lang="de-AT" noProof="0" smtClean="0"/>
              <a:t>Dritte Ebene</a:t>
            </a:r>
          </a:p>
          <a:p>
            <a:pPr lvl="3"/>
            <a:r>
              <a:rPr lang="de-AT" noProof="0" smtClean="0"/>
              <a:t>Vierte Ebene</a:t>
            </a:r>
          </a:p>
          <a:p>
            <a:pPr lvl="4"/>
            <a:r>
              <a:rPr lang="de-AT" noProof="0" smtClean="0"/>
              <a:t>Fünfte Ebene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5772" y="9446338"/>
            <a:ext cx="2949841" cy="49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3" tIns="45828" rIns="91653" bIns="45828" numCol="1" anchor="b" anchorCtr="0" compatLnSpc="1">
            <a:prstTxWarp prst="textNoShape">
              <a:avLst/>
            </a:prstTxWarp>
          </a:bodyPr>
          <a:lstStyle>
            <a:lvl1pPr algn="r" defTabSz="917362" eaLnBrk="0" hangingPunct="0"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B9BD426E-5311-4DE4-B062-B5F88D8CE4CB}" type="slidenum">
              <a:rPr lang="de-AT"/>
              <a:pPr>
                <a:defRPr/>
              </a:pPr>
              <a:t>‹Nº›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3300988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956337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10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227101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11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8131757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337268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4621149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59117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BE84A35A-9394-4DD9-B3EE-3759B1DCCD17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85882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2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3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9668577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4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156178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17589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37585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9BD426E-5311-4DE4-B062-B5F88D8CE4CB}" type="slidenum">
              <a:rPr lang="de-AT" smtClean="0"/>
              <a:pPr>
                <a:defRPr/>
              </a:pPr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5234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4064" indent="-286179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4715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2600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0486" indent="-228943" defTabSz="91736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8372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6258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34144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92029" indent="-228943" defTabSz="91736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6F9BF7E0-278B-42AB-A81A-A9FBE508E9BC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8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14869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6368" indent="-287064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8258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7561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66864" indent="-229652" defTabSz="920202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2616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85470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44773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904077" indent="-229652" defTabSz="92020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fld id="{035ABD3A-B38D-45A2-B5C3-8DD098EE1F29}" type="slidenum">
              <a:rPr lang="de-AT" sz="1200">
                <a:solidFill>
                  <a:srgbClr val="000000"/>
                </a:solidFill>
                <a:latin typeface="Times New Roman" pitchFamily="18" charset="0"/>
              </a:rPr>
              <a:pPr/>
              <a:t>9</a:t>
            </a:fld>
            <a:endParaRPr lang="de-AT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85650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4400" y="1411160"/>
            <a:ext cx="1561807" cy="503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2" name="Image 12" descr="C:\Users\8019ZN\AppData\Roaming\Microsoft\Signatures\GRTgaz_fichiers\lOGO_GRTGAZ.png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976" y="1124744"/>
            <a:ext cx="1512168" cy="961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463" y="1411160"/>
            <a:ext cx="2277551" cy="469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3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17576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7394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38629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269772"/>
            <a:ext cx="1008112" cy="786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sp>
        <p:nvSpPr>
          <p:cNvPr id="2" name="AutoShape 2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3" name="AutoShape 4" descr="data:image/jpeg;base64,/9j/4AAQSkZJRgABAQAAAQABAAD/2wCEAAkGBxMSEhUSEhIUFhEVFBoWFxgWFB0XGBgXHBUWFxYUGhcbHSggGx0lHBYUIT0jKCorLi4vFx81ODMsNygtLisBCgoKDg0OGxAQGjQkICQsLC8sLCw0LC4sLCwsLCwsLCwsLCwsLCwsLCwsLCwvLCwsLCwsLCwsNCwsLCwsLCwsLP/AABEIAJUBUgMBEQACEQEDEQH/xAAcAAEAAgIDAQAAAAAAAAAAAAAABgcEBQIDCAH/xABLEAACAQIBCAUFDAkDAwUAAAABAgADEQQFBgcSITFBURMiYXGBFDKRobEXIzM0QlJicnOCkrJkk6KjwcLD0uMWU4MV4fAkJUNj0f/EABoBAQADAQEBAAAAAAAAAAAAAAABBAUGAwL/xAA2EQEAAgECAwMKBgMAAwEAAAAAAQIDBBEFITESQVETMjNhcYGh0eHwFBUikbHBQlJiI0PxNP/aAAwDAQACEQMRAD8AvGAga3LGXsPhRevVVSdy72Pco2+O6Hjl1GPFG952QzKWlFRsoUCfpVG1f2Vvf0iGbk4tWPMrv7UdxekLHPudKf1KY/n1jCnfiee3SdvZ9Wqr5yYx/OxVbwqFR6FIEbK9tXnt1vLCqY+q3nVah73Y+0xs8pzZJ62n93QTffJfEzu+Qh2U67L5rMO4kSH1F7R0lkU8rYhfNxFYd1Vh7DGz0jUZY6Wn92ZQzpxqbsVV+82t+a8bPSutz16XlsMPpAx676qv9amv8oEbPavE9RHWd/c2mF0oVx8JQpN9UsntLQ96cXvHnVj7/duMJpQoH4ShVQ/RKuPXqn1Qs04tjnzqzHxbvB574GpsFcKeVQFPWRb1wtU12C/S378m9w2JSoNam6uvNWDD0iFmtq2jes7u2H0QEBAQEBAQEBAQEBAQEBAQEBAQEBAQEBAQECA5858GiWw+GI6UbHqbwh+avAtzPDdv3GTreIeTnyePr3z4KvrVWdizMWYm5LG5J5knaZLCtabTvMuEPkgICAgICAgICAgICBzo1WQ6yMVbmpIPpEh9Vtas7xOze5Pz1xtG1q5dRwqAP6z1vXGy3j4hnp/lv7UoybpR3DEYfvak38jf3QvY+Lx/nX9vv+0syXnfg69gldVY/JqdQ35bdh8CYaGLWYcnS378m9ELRAQEBAQEBAQEBAQEBAQEBAQEBAQEBAjmfWXvJMMSh9+qdSn2G3WfwHrIhT1uo8ji3jrPKFJE32nfJcvM785fIQQEBAQEBAQEBAQEBAQEBAQEDZ5KzhxOG+BrOq/NJ1k/Cbj0SNljFqsuLzbJtkfSduXFUfv0v4ox9h8IamHi0dMke+E5yVlihiV1qFVX5gHrDvU7R4iGpizY8sb0ndnw9SAgICAgICAgICAgICAgICAgICBTulDKJqYzowerRQL95gGY+tR92HOcUy9rN2fBEJLNICAgICAgICAgICAgICAgICAgICBzo1mRgyMVYbmUkEdxG0Q+q2ms7xOybZA0j1qdlxK9KnzhYVB/BvGx7ZDUwcUvXlkjePHvWPkbLdDFLrUKga29dzL9ZTtHfu5Q2cOfHljek7tjD2ICAgICAgICAgICAgICAgICB58y9X6TE13+dWc+GubD0WiHI6m3ay2n1ywZLwICAgICAgICAgICAgICAgICAgICAgIHbhcS9Jg9N2RxuZTYjxh90vak9qs7SsjNbSKGtSxllbcKoFlP11Hm942dgkNrS8Ti36cvKfH5rCRgQCCCCLgjaCOBBhsRO7lAQEBAQEBAQEBAQEBAQEBA83sbm53mS4uZ3fIQQEBAQEBAQEBAQEBAQEBAQEBAQEBAQEBAk+aOeNXBkI16mHJ2pfavMoTu7tx7N8hf0muth/TPOv30XFk/HU69NatJg1NhcEewjgRyh0dL1vWLVneGRD7ICAgICAgICAgICAgICB5xrU9Vip3qSPQbSXGWr2ZmHCHyQEBAQEBAQEBAQEBAQEBAQEBAQEBAQEBAQN/mhnO+CqcWoMffE/nXkw9e48CIXNHq7YLeqesLtwuJWoi1KbBkYBlI3EGHT1tFo3jo7YfRAQEBAQEBAQEBAQEBA8/5x0NTF4hOVZ7dxckeoiIclqq9nNaPXLXSVcgICAgICAgICAgICAgICAgICAgICAgICAgIE+0XZwlKnklQ9RyTTv8AJfeV7m2nvH0pDY4Xqdp8lbpPT5LThukBAQEBAQEBAQEBAQECmNJmE6PHueFREqerUPrQ+mHNcTp2c8z4xE/1/SKyWeQEBAQEBAQEBAQNpkXN7E4o+80iVvYueqg+8d/cLmRus4dLlzebHLx7kxwWi1jY1sQoPEU01v2mI9kNGnCP97fs2SaL8NxrVz3FB/IYe/5Ti8Z+HycKui/D/Jr1ge3Vb2AQieE4u6ZRvOfMN8JSauKyvTUi4KlW6zBRYXIO0jiIUtTw6cNJvFt4hD5LMSvNDM3y6m9Tp+j1X1LdHrX6oN76w5yGhpNB+IpNu1tz8Pq3vuV/pf7j/JC1+T/9/D6nuV/pf7j/ACQfk/8A38Pq+NorPDFi/bR/yQfk/wD38PqjuXsycVhVLkCpSG0tT26o5sp2jvFwOcKmo4flxR2usepHsNS13VL21mC35XIF5KnSvatFfFYnuV/pf7j/ACSGv+T/APfw+p7lf6X+4/yQfk//AH8Pqe5X+l/uP8kH5P8A9/D6nuV/pf7j/JB+T/8Afw+rnR0YMjBlxlmUhlIo7QQbg/Cc4fVeEzWYmL/D6rFS9hffxts290Nl9gICAgICAgICAgICAgV5pewF0o1wPNY027mGsvrVvxQyOLY961v4clYyWCQEBAQEBAQEBAluYOaoxjmpVv5PTNiN2u2/UvwABBPeOeyGjoNH5ae1bzY+MrhoUVRQiKFVRYBRYAcgBuh0cRERtDqxuNp0V16tRUTmxAHdt3nshF71pG9p2hGcVpFwSGytUqfUp/3lYUb8TwV6Tv7Pq44bSPgmNm6VO1qdx+wWMIrxPBPXePv1bsbSHlejVyeTRqq6tVReqb2O17Ebwerxh88QzUtp57M77zHzVPJc6tbRF8Wq/bf00kOh4T6Kfb/UJ3DURatn/g0dqbNUDIxU+9ki4Nju7oUbcQwVtNZno3OSMt0MUC1CqHtvG0MOV1NiOPohZxZ8eWN6Tu2EPVSud2TUwmULKNWkWSqAB5qlusABwBVtnK0Ob1WKuHUxt05SsP8A19k//fP6qp/bDX/MdP8A7fCfkzskZ0YXFP0dCoWcKWtqOuwEAm7KBxEPXFqsWWezSd597cwsNLlbOrC4ap0VaqVewa2o7bDe21VI4GFfLq8WK3ZvO0+9hf6/yf8A75/VVP7YeX5jp/8Ab4T8m4yPlejikNSg2sgbVJ1SvWABtZgDuYQsYs1Msdqk7wz4erH8vpX1elp63LXF/RefXZt4I3hkT5SQEDi7gbSQB27IHCliUbYrqx7GB9kmYmOqN3bISQEBAQEDU515N8pwlakBdil1+uvWUeJAHjDw1OLyuK1VCSXIkBAQEBAQEBAQL9zXycMPhaNICxCAt9dus59JMh12mxeTxVr6mXlLGrQpPWfzUUse2w3DtO7xh6ZLxSs2nuURl3LNXF1TVqt9VfkovzVH8eMOU1Govmt2rf8AxrryXgXkJLwElC1tEXxar9t/TSQ6HhPop9v9QncNR57y4f8A1Nf7ap+dohyOo9Lb2z/KW6KcBVOJasFYURTZS1rBiStlB47r9lu0Qv8ACsd/KTfblsteG+pjSZjBUxzBTfo0Wme8XYjwLW8IhzfE7xbPtHdGyKyWcmeif4632D/npyGpwn00+z+4W9DoVPaU/j3/AAp7WiHO8V9NHsQ+SzF05gYUYfJ6M9l1g1ZidwU7Qx+4FMiImZ2dRoMfk8Eb9/P79yp86s78TlOv0NEutB3CUqSnV17nVU1OZNxsOweBJ38Gmpgr2rde+fD2PHJmtkttHRKE0Mr0O3FHp7cKY6K/zbecRwv424SrPE57Xm8vi9/wkbdeavquPxuDZ8N5RXpGkxUolZ1UEG2wA2sd9+ItNCKYskRfaJ39UKk2vWdt5TPNTJmWnr4as74hsK1SnUZjjFZWpEhiSvSkkFeFpTz5NNFbViI3593f+yxjpm3iZnl7U30pZVxGGwXSYZtRjVVWYAEqhDXIvuOtqi/bKOix0yZdr+CxqL2rTeqqcl5nZRyjasQxQ7RVxNQ2Pat7sR2gWmrfU4cH6fhCnXDkyc/5dGceY+LwCirVVClwOkpMSFb5N7hWXbxta/HdPrDq8eaezH7SjJhvj5plooz1rPWGCxLmoGUmk7G7hlGsaZb5QKhiCdo1bbbi1PXaWsV8pSNvF76bNMz2bLamSuqBwWaWWK5ZtWsCWOs9St0dzfabFtYjfttab1tRpqRty90M2MWazIxmZeVaFN6r1dVEUsxGKYdUC54ifNdVp7zFYj4PqcOWsb7/ABRKnjsQ7BVq1mdiAAKjEsxNgBt2kkgS3NKRG8xCvFrTPVeeS81ay0aS1K/vi00Dbz1goDbb7dt9sw756zaZiOW7TrjmIjeUwlR6qPz7yT5NjKgA6lT31O5ibjwbWHdaIcvr8Pk80+E80ekqRAQEBAQEBA+rvkJjq9IQ7RFtJbEZPqW4sgPd0in2gQo8R/8Az2938qXkuYW5otoK2CJZVJ6Z94B4LIdHwyInB75S/wAkp/7afhENHsx4MXKuFToKvUX4J/kj5ph8ZKx2J5d0vPwkuOWtoi+LVftv6aSHQ8J9FPt/qE7hqOryZN+ot/qiEdmPB2wlDs/s5MRhFApUrK/VFYkEBreaF+da527NnHbDO1+qyYa/pr171QOxJJJJJNySbkk7yTzkucmZmd5fIQmeif4632D/AJ6chqcJ9NPs/uFvQ6FT2lP49/wp7WiHO8V9NHsazM7IBxmICWPRJZqp+jfzb823ek8IeGj0058m3dHVaefwIybiggtagwsOC2sw/DeWNLt5avtdLl9HO3gpfRoB/wBUwt92u/p6Gpq+u02dZ6C333wz9P6SHomc81HnzSpq/wDVMRq//XrfW6Gn/DVnQaHfyFd/X/LM1PpJW7o1v/0zC6176h38tdtX1WmRrNvL22XsHo4SDGYSnVQ06qK9NrXV1DKbEEXB2HaAfCV62ms7xO0vSYiY2l2gSEodpJy3hUweIoVK1PpnpkLTvd9b5JKjaNoBueUuaPFknJW0Ry36vDPesUmJlUmjsf8AuWF+0P5Hmtq/Q2++9Rwekh6NnOtUgVJplznuRgKR2Cz1yOe9KXhsY/d7ZrcPwf8Atn3fNS1WT/CPe46HM1dZvL6q9VSVoA8Tuer4bVHbrchHENRt/wCKvv8AkaXF/nPuW7MldIEQ0l5F6fDdKo98oXfvT5Y9Qb7vbDP4jg8pi7UdY/jvU7Jc0QEBAQEBAQED0HkPHCvh6VYfLQE9ht1h4G48JDscOSMmOLR3w45wZNGJw9WhuLrYE8GG1T+ICEZ8Xlcc08VB4rDvTdqdRSrqbMDvBkuRvS1LTW0c2zyVnPisMnR0auoly1tRDtNrm7KTwEh74tXmxV7NLbR7lsZiZSq4jCLVrNrVCzAmwGwNYbFAEOh0WS2TDFrTvPNtsrfAVfsn/KYWMnmT7JeeRJcatbRF8Wq/bf00kOh4T6Kfb/UJ3DUU/js+cbSxFQCqGRKrqFamtrByACQA24c4c7k4hnpltG/KJnlyWdm9ldcXQSuotrbGW99VhsZf/OBENzBmjNji8OOc2TPKcLVo/KZbr9cdZPWB64RqMXlcU0+91BESXJTGxCEz0T/HW+wf89OQ1OE+mn2f3C3odCqzPrJNXFZTFKit2NJLn5Ki7XZjwEhh67BfNqYrXwWBm9kSng6IpU9vFmO924sf/wA4CS1sGCuGnZqz69FXVkcBkZSrA7iCLEHwMmJmJ3h7TG7zrnJkw5Mx+pRrBzSZatMjay7dZUqD5wA28wQdl7DocN/L4t7R15T9GVevkr8k6GmWn0XxVuntu1x0d+et51uy3jxlH8st2vO5fFZ/GRt05ohkHNnF5WxDVnDLTqOXqVipC2J2infzjbYALgWF5cy58enp2Y6x0j5vCmK2W28r9weFWlTSlTFkRQijkqiwHoEwLWm0zMtKI2jaGDnHl+jgaJrV2IW9lUbWdrXCqOew9g4z0w4bZbdmr5veKRvKoMfnjlHKtbyfChqatup0jY6vFqlXYbbdtrDaBYnfr102HT17V+ft/qFKc2TLO1eTYZR0ZU8JgK+IrVWfEJTLAJ1aats5jWfvNt+6edNfOTLFaxy3976nTRWkzM80b0YLfKmG76h/cVJZ1voLe7+YeOn9JD0POeajQZ7ZxrgMK1U2NU9Skp+U5Gy/YN57BzInvpsE5r9nu73nlyRSu6i82Mi1cpYwUyzEuxqVqnELe7v9Yk2Haw4TczZa4Me/uiGbjpOS/wDL0dhMMlJFp01C00UKqjcABYCc7a02neWrEbRtDtkJIHwi+w7oFG56ZCODxLIB70/Xpn6JO1e9Ts7rHjEOW1un8jlmI6T0aGSpkBAQEBAQECe6Nc6VonyWs1qbG9Nidisd6nkDv7785DX4bq4p/wCK88u5akN5o84c1cPjNtRStQCwqIbNbkeDDvHdaFbUaTHn86OfiiNXRYb9XFC3bS2+p9sM6eEc+V/h9U1zYyN5Hh1oa+vYk62rq3ub7rn2w09Ph8jjim+7Kyt8BV+yf8ph6ZPMn2S88iS41a2iL4tV+2/ppIdDwn0U+3+oTuGo895c+M1/tqn52iHIaj0tvbP8ptoiyjZ62HJ2MBVUdosr+kFPww1OE5edsfvWdDbUhn/kzoMbUAFkqe+r96+t+0G9UQ5jiGLyeefCef370dkqKZ6J/jrfYP8AnpyGpwn00+z+4W9DoXBaSglgBrNa5ttNtwJ7Ln0mEbRvu5wlpM9MsnB4KtiFF3VQEvtGuzBFJ7AWB8J76fF5XJFZeeW/YrMql0YZcwmHxFevjahFV1HRuys9yxY1idUGzHqbe/nNXW4sl6Vrjjl97KWnvSszNuqf/wCtMi31uko63PyZ7+no5Q/C6nw+MfNZ8vh8WdQ0hZMYhRi0F/nI6DxZlAHiZ8To88c+y+oz455bpNTcMAykFSLgg3BB3EGVej2UvpwrucZRQ36NcPrLy1mqOH9SU5tcNiPJzPfuoauf1Q2+g16ITEC6+UlxcHzjSCjVtzGsXvbmL8J48Si29fD+33pNtp8Ww0w5xU6eFOEVga9YrdQdqUwwYseV7BQONzynnw/DNr9vuj+X1qckRXs98q70ZVgmVMMWNgWdfFqVRV9JIHjNHWxvgt996rp/SQ9CVqqopdiFVQWYk2AAFySeAAnPxEzO0NTo86595zNlDEmoL9Cl0or9G+1iPnMdvoHCdDpcEYabd/f9+plZsnlLepcGjbNjyHCgutsRWs9Xmuzq0vugnxLTI1mfyt+XSOnzX8GPsV9aWyo9mI2VKANjWpAjYQai7OzfPrsW8EdqGXPlJA0eeGQBjcOU2CqvWpseDW3E8ju9B4Qq6vTxnx9nv7lG1qTIxRwVZSVYHeCDYgyXLWrNZmJ6uEPkgICAgICAgSrN3PrEYUBGtWpDYFc2ZRyV9th2EHstIaGn4jkxR2Z5x996bYHSPg3HX6SkfpJrDwKX9ghqU4ngt15ffqbAZ7YA7fKV/C49WrD2/Haf/Z1Vc/cAP/nJ7qb/AMVh8zxDTx/l8JaTLGknDtTenSpVWLKVu1kG0EX3k8eUK2XimLszFYmVXyWAnWYGdWHwdGolbX1mqaw1VuLaqjn2GQ19BrMWHHNb+KUe6PgudX9X/wB4XvzPB4z+ypsp1g9aq6+a9R2F+RYke2Ic9mtFslrR3zLKzayn5NiaVY31VbrW+YQVbZx2E+iHppc3kssXWf7o+C51f1f/AHhu/meDxn9kR0gZwYXGLSajr9LTYjrJYFGG3bfeCF9Jhn8Q1OHPWOx1j+ENpU2YhVBZibAAXJPIAb5LLrWbTtC0dHeaVbDOcRXspamUFPe1iVOsxGwebu27+G6Q3+H6O+Ke3fvjon0NUgIGuzgyQmMw9TD1Lhagtcb1IIZWHcwB8J6Ysk47xeO583rFq7SpzG6KMejEJ0NReDB9XZ2qw2Hsue+bFeIYpjnvChOlv3Mf3L8pf7dP9as+vx+Hx+CPwuRrsuZkY3CU+mrUh0QIDMrhtW5sLgbQCTa+6emLVYsk9ms83xfBekbynOhDK7stbCs10phalMH5IYkOo7L6p7yeco8SxxExeO/qs6S8zE1SvP3M9co0lAYJXp3NNyLjbbWRh802G3eCAdu0GrpdTOG3jE9XtmxRkhVPuZ5TFQKKK79lQVk1R279f9m81fx2Dbff3bfcKX4bJusTNXRtRw9Kp5QRVxFam1Nm+SiupVgl9t7E9Y7T2bRM7PrrXtHZ5RH3z+S3j08Vjn1lFs3NFGI6bWxVTo6VN+qabXqVNU3V1I+DG43PW7BvlrNxCnZ2pG8z49I+bxx6Wd/1LKzxybUxOCrUKVukqKFGsbDzlJue4GZunvFMkWt0hbyVm1ZiFSe5RlD9H/Wn+ya35jh9f371H8LdzXRblIbA1ED7Zv7ZH4/B4T+x+FyeLi+irKLbzQPfWY+1JMcQwx03/Y/C3T/JWj6gtCktVUNVaaB7KCNcKA1id4veZ+TWWm0zHTdbrhrERumspvYgIED0i5pGsDiqC3rKPfFG91A84DiwHpHaACZXEdH5SPKUjn3+v6qqkufICAgICAgICAgICAgICAgICB9VSSABcnYAOJ5QmImeUJdkDR/ia9mq+8U/pDrkdicPG3cZDS0/DMl+d+UfFZeQc28PhB70nXtYu21z48B2CwhtYNLjwx+iPf3tvCwQEBAgelvOOthKFJKDFHrMwLjeqqBcLyJ1ht4WNuYvaDBXJaZt3K+pyTSvLvazQrlbXXEUqlVmrlxUGu5ZimqFJBJubEbfrDnPXiOPaa2iOT40t94mJnms+Zi2g2lvLtOjg3w9wa9cBVXiE1gWqEcBYEDtPYZe0GGbZIt3Qr6m8Vpt3y1GhHI7JTrYphZatqdPtVS2u3drED7hnrxLJE2ikd3V8aSm0TbxWhMxbICAgICAgICAgICAgQDPXMPpS1fCgCodr09wc8WXgG7Nx7DvMnW8O7c9vH1748VX1abKSrAqwNiCLEHkQdxksG1ZrO0uMIICAgICAgICAgICAgIGVk/Jtau2rRpPUP0VuB3ncPGRu9ceHJknakbppkbRnVazYmoKa/MTrP3FvNH7UNPDwm088k7eqPv5p7kXNzDYX4GkA3zz1nPPrHd3CwhrYdNixeZHv722h7kBAQEBA1WcuQKOOomjWBtfWVl2MjC4DKee0jtBM9cOa2K3aq+L0i8bSqXKGi/H4d9fCutTVN0ZH6GqO3aQAe5prU1+G8bXjb4x9+5SnTXrO9ZZSUM5CNS9YDdcvQH7d7+ufG+i68vi+ttR0+TOyDoqqPU6bKNbXJNyiuzs5+nVO3wF+8T4y8QiI7OKNvvuhNNLMzveVp0KKoqoihUUBVVRYAAWAAG4ATLmZmd5XYjZ2SAgICAgICAgICAgICAgaXODNjD4we+papawqLscdl+I7DeFbPpceaP1Rz8e9W+W9HuKo3alavT+jscDtQ7/AAJhjZ+GZac6c4+KJ1qTIxV1KsN4YEEd4O2SzrVms7TGzhD5ICAgICAgICBtMBm5i63weHqEHcSuqv4msPXI3WcekzX82spPk7RlXbbWqpTHJbu3dwA9Jhex8JvPn22+KWZLzAwdHayNVbnUNx+AWW3eDDQxcOwU7t/ak9GiqAKihVG4KAAO4CF2IiI2hzhJAQEBAQEBAQEBAQEBAQEBAQEBAQEBAQEBAQEBAxsbgKVYatWklQcnUNbuvuh8Xx1vG1o3RzG6PMC/mo9M/Qc+xtYQp34bgt0jb2NDlLRoiDWTEsByamG9YIhUycKrHOtkPynkTob++a1hfzbcL8zG7Py6bsd7USVR34TD65te3heRMvTHj7aT5MzJ6bb0+r/x34/Xjdfx8P7f+Xw+qTYfRfQHn16rfVCr7QYXa8Jxd9pbXC5gYFN9IuRxd2PqBA9ULFeHaev+O7eYLJVCj8FRpp2qgB9IF4WaYqU82sQzIehAQEBAQEBAQEBAQEBAQEBAQEBAQEBAQEBA/9k="/>
          <p:cNvSpPr>
            <a:spLocks noChangeAspect="1" noChangeArrowheads="1"/>
          </p:cNvSpPr>
          <p:nvPr userDrawn="1"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" name="Imagen 9"/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45524"/>
            <a:ext cx="2195830" cy="43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4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883929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838200" y="5257800"/>
            <a:ext cx="7543800" cy="0"/>
          </a:xfrm>
          <a:prstGeom prst="line">
            <a:avLst/>
          </a:prstGeom>
          <a:noFill/>
          <a:ln w="19050">
            <a:solidFill>
              <a:srgbClr val="F2E674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pic>
        <p:nvPicPr>
          <p:cNvPr id="5" name="Picture 17" descr="CABI8VBP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8682" y="1268760"/>
            <a:ext cx="1430062" cy="1115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762000" y="3962400"/>
            <a:ext cx="7524750" cy="809625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WG/TF [...] [...]th Meeting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334000"/>
            <a:ext cx="4992688" cy="990600"/>
          </a:xfrm>
        </p:spPr>
        <p:txBody>
          <a:bodyPr/>
          <a:lstStyle>
            <a:lvl1pPr marL="0" indent="0" defTabSz="571500">
              <a:defRPr b="1"/>
            </a:lvl1pPr>
          </a:lstStyle>
          <a:p>
            <a:r>
              <a:rPr lang="nl-NL"/>
              <a:t>[Venue]</a:t>
            </a:r>
          </a:p>
          <a:p>
            <a:r>
              <a:rPr lang="nl-NL"/>
              <a:t>[Date]</a:t>
            </a:r>
          </a:p>
        </p:txBody>
      </p:sp>
      <p:pic>
        <p:nvPicPr>
          <p:cNvPr id="7" name="Picture 11" descr="R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473" y="1471313"/>
            <a:ext cx="1970686" cy="63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/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888" y="1471312"/>
            <a:ext cx="2701552" cy="58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3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0075" y="332656"/>
            <a:ext cx="8332788" cy="365125"/>
          </a:xfrm>
        </p:spPr>
        <p:txBody>
          <a:bodyPr/>
          <a:lstStyle/>
          <a:p>
            <a:r>
              <a:rPr lang="fr-FR" dirty="0" smtClean="0"/>
              <a:t>Cliquez pour modifier le style du titre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1106" y="836712"/>
            <a:ext cx="8332788" cy="476885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6052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png"/><Relationship Id="rId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Image 12" descr="C:\Users\8019ZN\AppData\Roaming\Microsoft\Signatures\GRTgaz_fichiers\lOGO_GRTGAZ.png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96365"/>
            <a:ext cx="1095800" cy="664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agen 12"/>
          <p:cNvPicPr/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6235337"/>
            <a:ext cx="1790595" cy="365728"/>
          </a:xfrm>
          <a:prstGeom prst="rect">
            <a:avLst/>
          </a:prstGeom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796" r:id="rId1"/>
    <p:sldLayoutId id="2147483795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973296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93" r:id="rId1"/>
    <p:sldLayoutId id="2147483894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n 9"/>
          <p:cNvPicPr/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617" y="6263576"/>
            <a:ext cx="1679215" cy="36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11775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98" r:id="rId1"/>
    <p:sldLayoutId id="2147483799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312738"/>
            <a:ext cx="8332788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 text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981075"/>
            <a:ext cx="8332788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Text</a:t>
            </a:r>
          </a:p>
          <a:p>
            <a:pPr lvl="1"/>
            <a:r>
              <a:rPr lang="nl-NL" smtClean="0"/>
              <a:t>bullet 1</a:t>
            </a:r>
          </a:p>
          <a:p>
            <a:pPr lvl="2"/>
            <a:r>
              <a:rPr lang="nl-NL" smtClean="0"/>
              <a:t>bullet 2</a:t>
            </a:r>
          </a:p>
          <a:p>
            <a:pPr lvl="3"/>
            <a:r>
              <a:rPr lang="nl-NL" smtClean="0"/>
              <a:t>bullet 3</a:t>
            </a:r>
          </a:p>
          <a:p>
            <a:pPr lvl="4"/>
            <a:r>
              <a:rPr lang="nl-NL" smtClean="0"/>
              <a:t>bullet 4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600075" y="765175"/>
            <a:ext cx="8315325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 flipV="1">
            <a:off x="2362200" y="6165850"/>
            <a:ext cx="6553200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auto">
          <a:xfrm>
            <a:off x="8172450" y="6237288"/>
            <a:ext cx="720725" cy="28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r" eaLnBrk="0" hangingPunct="0"/>
            <a:fld id="{D0DDD049-9357-431D-8AA0-5C85CCC3CBCD}" type="slidenum">
              <a:rPr lang="de-AT" sz="1100" b="0"/>
              <a:pPr algn="r" eaLnBrk="0" hangingPunct="0"/>
              <a:t>‹Nº›</a:t>
            </a:fld>
            <a:r>
              <a:rPr lang="de-AT" sz="1100" b="0">
                <a:latin typeface="Times New Roman" pitchFamily="18" charset="0"/>
              </a:rPr>
              <a:t> </a:t>
            </a:r>
          </a:p>
        </p:txBody>
      </p:sp>
      <p:pic>
        <p:nvPicPr>
          <p:cNvPr id="1031" name="Picture 22" descr="CABI8VBP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6156325"/>
            <a:ext cx="6985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RE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6256097"/>
            <a:ext cx="1008527" cy="344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/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428" y="6260591"/>
            <a:ext cx="1790595" cy="36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9796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01" r:id="rId1"/>
    <p:sldLayoutId id="2147483802" r:id="rId2"/>
  </p:sldLayoutIdLst>
  <p:transition/>
  <p:timing>
    <p:tnLst>
      <p:par>
        <p:cTn id="1" dur="indefinite" restart="never" nodeType="tmRoot"/>
      </p:par>
    </p:tnLst>
  </p:timing>
  <p:txStyles>
    <p:titleStyle>
      <a:lvl1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defTabSz="571500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defTabSz="336550" rtl="0" eaLnBrk="0" fontAlgn="base" hangingPunct="0">
        <a:spcBef>
          <a:spcPct val="50000"/>
        </a:spcBef>
        <a:spcAft>
          <a:spcPct val="0"/>
        </a:spcAft>
        <a:buClr>
          <a:schemeClr val="tx2"/>
        </a:buClr>
        <a:buSzPct val="120000"/>
        <a:buFont typeface="Arial" charset="0"/>
        <a:defRPr sz="2400">
          <a:solidFill>
            <a:schemeClr val="bg1"/>
          </a:solidFill>
          <a:latin typeface="+mn-lt"/>
          <a:ea typeface="+mn-ea"/>
          <a:cs typeface="+mn-cs"/>
        </a:defRPr>
      </a:lvl1pPr>
      <a:lvl2pPr marL="647700" indent="-457200" algn="l" defTabSz="336550" rtl="0" eaLnBrk="0" fontAlgn="base" hangingPunct="0">
        <a:spcBef>
          <a:spcPct val="35000"/>
        </a:spcBef>
        <a:spcAft>
          <a:spcPct val="0"/>
        </a:spcAft>
        <a:buClr>
          <a:schemeClr val="tx2"/>
        </a:buClr>
        <a:buSzPct val="120000"/>
        <a:buFont typeface="Symbol" pitchFamily="18" charset="2"/>
        <a:buChar char="·"/>
        <a:defRPr sz="2400">
          <a:solidFill>
            <a:schemeClr val="bg1"/>
          </a:solidFill>
          <a:latin typeface="+mn-lt"/>
        </a:defRPr>
      </a:lvl2pPr>
      <a:lvl3pPr marL="1047750" indent="-381000" algn="l" defTabSz="336550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85000"/>
        <a:buFont typeface="Symbol" pitchFamily="18" charset="2"/>
        <a:buChar char="¨"/>
        <a:defRPr sz="2000">
          <a:solidFill>
            <a:schemeClr val="bg1"/>
          </a:solidFill>
          <a:latin typeface="+mn-lt"/>
        </a:defRPr>
      </a:lvl3pPr>
      <a:lvl4pPr marL="152400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+"/>
        <a:defRPr sz="2000">
          <a:solidFill>
            <a:schemeClr val="bg1"/>
          </a:solidFill>
          <a:latin typeface="+mn-lt"/>
        </a:defRPr>
      </a:lvl4pPr>
      <a:lvl5pPr marL="20002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5pPr>
      <a:lvl6pPr marL="24574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6pPr>
      <a:lvl7pPr marL="29146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7pPr>
      <a:lvl8pPr marL="33718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8pPr>
      <a:lvl9pPr marL="3829050" indent="-381000" algn="l" defTabSz="336550" rtl="0" eaLnBrk="0" fontAlgn="base" hangingPunct="0">
        <a:spcBef>
          <a:spcPct val="15000"/>
        </a:spcBef>
        <a:spcAft>
          <a:spcPct val="0"/>
        </a:spcAft>
        <a:buClr>
          <a:schemeClr val="tx2"/>
        </a:buClr>
        <a:buSzPct val="90000"/>
        <a:buFont typeface="Symbol" pitchFamily="18" charset="2"/>
        <a:buChar char="-"/>
        <a:defRPr sz="2000">
          <a:solidFill>
            <a:schemeClr val="bg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chart" Target="../charts/char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endParaRPr lang="de-DE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066578" y="5334000"/>
            <a:ext cx="4992688" cy="990600"/>
          </a:xfrm>
        </p:spPr>
        <p:txBody>
          <a:bodyPr/>
          <a:lstStyle/>
          <a:p>
            <a:pPr algn="ctr"/>
            <a:r>
              <a:rPr lang="en-US" sz="2000" dirty="0" smtClean="0"/>
              <a:t>46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SG meeting</a:t>
            </a:r>
          </a:p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9</a:t>
            </a:r>
            <a:r>
              <a:rPr lang="en-US" sz="2000" baseline="30000" dirty="0" smtClean="0">
                <a:solidFill>
                  <a:schemeClr val="tx2"/>
                </a:solidFill>
              </a:rPr>
              <a:t>th</a:t>
            </a:r>
            <a:r>
              <a:rPr lang="en-US" sz="2000" dirty="0" smtClean="0">
                <a:solidFill>
                  <a:schemeClr val="tx2"/>
                </a:solidFill>
              </a:rPr>
              <a:t> Abril 2018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213420" y="2852936"/>
            <a:ext cx="8712968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GB" sz="3200" dirty="0" err="1" smtClean="0"/>
              <a:t>Enagás</a:t>
            </a:r>
            <a:r>
              <a:rPr lang="en-GB" sz="3200" dirty="0" smtClean="0"/>
              <a:t>, </a:t>
            </a:r>
            <a:r>
              <a:rPr lang="en-GB" sz="3200" dirty="0" err="1" smtClean="0"/>
              <a:t>GRTgaz</a:t>
            </a:r>
            <a:r>
              <a:rPr lang="en-GB" sz="3200" dirty="0" smtClean="0"/>
              <a:t>, </a:t>
            </a:r>
            <a:r>
              <a:rPr lang="en-GB" sz="3200" dirty="0" err="1" smtClean="0"/>
              <a:t>Reganosa</a:t>
            </a:r>
            <a:r>
              <a:rPr lang="en-GB" sz="3200" dirty="0" smtClean="0"/>
              <a:t>, REN and </a:t>
            </a:r>
            <a:r>
              <a:rPr lang="en-GB" sz="3200" dirty="0" err="1" smtClean="0"/>
              <a:t>Teréga</a:t>
            </a:r>
            <a:endParaRPr lang="en-GB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</a:t>
            </a:r>
            <a:r>
              <a:rPr lang="en-US" sz="2400" dirty="0">
                <a:solidFill>
                  <a:srgbClr val="C29903"/>
                </a:solidFill>
              </a:rPr>
              <a:t>OS in March 2018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755576" y="980728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FR - ES</a:t>
            </a:r>
          </a:p>
        </p:txBody>
      </p:sp>
      <p:grpSp>
        <p:nvGrpSpPr>
          <p:cNvPr id="46" name="45 Grupo"/>
          <p:cNvGrpSpPr/>
          <p:nvPr/>
        </p:nvGrpSpPr>
        <p:grpSpPr>
          <a:xfrm>
            <a:off x="2965876" y="1380838"/>
            <a:ext cx="3578146" cy="680010"/>
            <a:chOff x="2965876" y="1380838"/>
            <a:chExt cx="3578146" cy="680010"/>
          </a:xfrm>
        </p:grpSpPr>
        <p:grpSp>
          <p:nvGrpSpPr>
            <p:cNvPr id="45" name="44 Grupo"/>
            <p:cNvGrpSpPr/>
            <p:nvPr/>
          </p:nvGrpSpPr>
          <p:grpSpPr>
            <a:xfrm>
              <a:off x="2987824" y="1380838"/>
              <a:ext cx="3556198" cy="680010"/>
              <a:chOff x="2987824" y="1380838"/>
              <a:chExt cx="3556198" cy="680010"/>
            </a:xfrm>
          </p:grpSpPr>
          <p:grpSp>
            <p:nvGrpSpPr>
              <p:cNvPr id="44" name="43 Grupo"/>
              <p:cNvGrpSpPr/>
              <p:nvPr/>
            </p:nvGrpSpPr>
            <p:grpSpPr>
              <a:xfrm>
                <a:off x="3059832" y="1380838"/>
                <a:ext cx="3484190" cy="680010"/>
                <a:chOff x="899592" y="1380838"/>
                <a:chExt cx="3484190" cy="680010"/>
              </a:xfrm>
            </p:grpSpPr>
            <p:grpSp>
              <p:nvGrpSpPr>
                <p:cNvPr id="40" name="39 Grupo"/>
                <p:cNvGrpSpPr/>
                <p:nvPr/>
              </p:nvGrpSpPr>
              <p:grpSpPr>
                <a:xfrm>
                  <a:off x="899592" y="1380838"/>
                  <a:ext cx="3484190" cy="369332"/>
                  <a:chOff x="899592" y="1380838"/>
                  <a:chExt cx="3484190" cy="369332"/>
                </a:xfrm>
              </p:grpSpPr>
              <p:sp>
                <p:nvSpPr>
                  <p:cNvPr id="38" name="37 Rectángulo"/>
                  <p:cNvSpPr/>
                  <p:nvPr/>
                </p:nvSpPr>
                <p:spPr>
                  <a:xfrm>
                    <a:off x="899592" y="1380838"/>
                    <a:ext cx="9361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800" dirty="0" smtClean="0">
                        <a:solidFill>
                          <a:srgbClr val="007AAE"/>
                        </a:solidFill>
                      </a:rPr>
                      <a:t>17</a:t>
                    </a:r>
                    <a:r>
                      <a:rPr lang="en-US" sz="900" dirty="0" smtClean="0">
                        <a:solidFill>
                          <a:srgbClr val="007AAE"/>
                        </a:solidFill>
                      </a:rPr>
                      <a:t> </a:t>
                    </a:r>
                    <a:r>
                      <a:rPr lang="en-US" sz="900" dirty="0" err="1" smtClean="0">
                        <a:solidFill>
                          <a:srgbClr val="007AAE"/>
                        </a:solidFill>
                      </a:rPr>
                      <a:t>GWh</a:t>
                    </a:r>
                    <a:r>
                      <a:rPr lang="en-US" sz="900" dirty="0" smtClean="0">
                        <a:solidFill>
                          <a:srgbClr val="007AAE"/>
                        </a:solidFill>
                      </a:rPr>
                      <a:t>/d</a:t>
                    </a:r>
                    <a:endParaRPr lang="en-US" sz="1600" b="0" dirty="0" smtClean="0">
                      <a:solidFill>
                        <a:srgbClr val="007AAE"/>
                      </a:solidFill>
                    </a:endParaRPr>
                  </a:p>
                </p:txBody>
              </p:sp>
              <p:sp>
                <p:nvSpPr>
                  <p:cNvPr id="39" name="38 Rectángulo"/>
                  <p:cNvSpPr/>
                  <p:nvPr/>
                </p:nvSpPr>
                <p:spPr>
                  <a:xfrm>
                    <a:off x="1763687" y="1427004"/>
                    <a:ext cx="2620095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200" b="0" dirty="0" smtClean="0">
                        <a:solidFill>
                          <a:srgbClr val="007AAE"/>
                        </a:solidFill>
                      </a:rPr>
                      <a:t>Bundled offer – without OS</a:t>
                    </a:r>
                    <a:endParaRPr lang="en-US" sz="1100" b="0" dirty="0" smtClean="0">
                      <a:solidFill>
                        <a:srgbClr val="007AAE"/>
                      </a:solidFill>
                    </a:endParaRPr>
                  </a:p>
                </p:txBody>
              </p:sp>
            </p:grpSp>
            <p:grpSp>
              <p:nvGrpSpPr>
                <p:cNvPr id="41" name="40 Grupo"/>
                <p:cNvGrpSpPr/>
                <p:nvPr/>
              </p:nvGrpSpPr>
              <p:grpSpPr>
                <a:xfrm>
                  <a:off x="899592" y="1691516"/>
                  <a:ext cx="3484190" cy="369332"/>
                  <a:chOff x="899592" y="1380838"/>
                  <a:chExt cx="3484190" cy="369332"/>
                </a:xfrm>
              </p:grpSpPr>
              <p:sp>
                <p:nvSpPr>
                  <p:cNvPr id="42" name="41 Rectángulo"/>
                  <p:cNvSpPr/>
                  <p:nvPr/>
                </p:nvSpPr>
                <p:spPr>
                  <a:xfrm>
                    <a:off x="899592" y="1380838"/>
                    <a:ext cx="936103" cy="369332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800" dirty="0" smtClean="0">
                        <a:solidFill>
                          <a:srgbClr val="63666A"/>
                        </a:solidFill>
                      </a:rPr>
                      <a:t>50</a:t>
                    </a:r>
                    <a:r>
                      <a:rPr lang="en-US" sz="900" dirty="0" smtClean="0">
                        <a:solidFill>
                          <a:srgbClr val="63666A"/>
                        </a:solidFill>
                      </a:rPr>
                      <a:t> </a:t>
                    </a:r>
                    <a:r>
                      <a:rPr lang="en-US" sz="900" dirty="0" err="1" smtClean="0">
                        <a:solidFill>
                          <a:srgbClr val="63666A"/>
                        </a:solidFill>
                      </a:rPr>
                      <a:t>GWh</a:t>
                    </a:r>
                    <a:r>
                      <a:rPr lang="en-US" sz="900" dirty="0" smtClean="0">
                        <a:solidFill>
                          <a:srgbClr val="63666A"/>
                        </a:solidFill>
                      </a:rPr>
                      <a:t>/d</a:t>
                    </a:r>
                    <a:endParaRPr lang="en-US" sz="1600" b="0" dirty="0" smtClean="0">
                      <a:solidFill>
                        <a:srgbClr val="63666A"/>
                      </a:solidFill>
                    </a:endParaRPr>
                  </a:p>
                </p:txBody>
              </p:sp>
              <p:sp>
                <p:nvSpPr>
                  <p:cNvPr id="43" name="42 Rectángulo"/>
                  <p:cNvSpPr/>
                  <p:nvPr/>
                </p:nvSpPr>
                <p:spPr>
                  <a:xfrm>
                    <a:off x="1763687" y="1427004"/>
                    <a:ext cx="2620095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0"/>
                      </a:spcAft>
                      <a:buClr>
                        <a:schemeClr val="tx2"/>
                      </a:buClr>
                    </a:pPr>
                    <a:r>
                      <a:rPr lang="en-US" sz="1200" b="0" dirty="0" smtClean="0">
                        <a:solidFill>
                          <a:srgbClr val="63666A"/>
                        </a:solidFill>
                      </a:rPr>
                      <a:t>Unbundled offer – Enagas</a:t>
                    </a:r>
                    <a:endParaRPr lang="en-US" sz="1100" b="0" dirty="0" smtClean="0">
                      <a:solidFill>
                        <a:srgbClr val="63666A"/>
                      </a:solidFill>
                    </a:endParaRPr>
                  </a:p>
                </p:txBody>
              </p:sp>
            </p:grpSp>
          </p:grp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7824" y="1455379"/>
                <a:ext cx="205504" cy="2078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5876" y="1777601"/>
              <a:ext cx="237972" cy="178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9" name="48 Grupo"/>
          <p:cNvGrpSpPr/>
          <p:nvPr/>
        </p:nvGrpSpPr>
        <p:grpSpPr>
          <a:xfrm>
            <a:off x="1691680" y="5445224"/>
            <a:ext cx="5979306" cy="661720"/>
            <a:chOff x="1691680" y="5445224"/>
            <a:chExt cx="5979306" cy="661720"/>
          </a:xfrm>
        </p:grpSpPr>
        <p:sp>
          <p:nvSpPr>
            <p:cNvPr id="47" name="46 Rectángulo redondeado"/>
            <p:cNvSpPr/>
            <p:nvPr/>
          </p:nvSpPr>
          <p:spPr bwMode="auto">
            <a:xfrm>
              <a:off x="2090364" y="5445224"/>
              <a:ext cx="5364598" cy="66172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5 Rectángulo"/>
            <p:cNvSpPr/>
            <p:nvPr/>
          </p:nvSpPr>
          <p:spPr>
            <a:xfrm>
              <a:off x="2054362" y="5445224"/>
              <a:ext cx="561662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FFC000"/>
                  </a:solidFill>
                </a:rPr>
                <a:t>8</a:t>
              </a:r>
              <a:r>
                <a:rPr lang="en-US" sz="1600" baseline="30000" dirty="0" smtClean="0">
                  <a:solidFill>
                    <a:srgbClr val="FFC000"/>
                  </a:solidFill>
                </a:rPr>
                <a:t>th</a:t>
              </a:r>
              <a:r>
                <a:rPr lang="en-US" sz="1600" dirty="0" smtClean="0">
                  <a:solidFill>
                    <a:srgbClr val="FFC000"/>
                  </a:solidFill>
                </a:rPr>
                <a:t> and 9</a:t>
              </a:r>
              <a:r>
                <a:rPr lang="en-US" sz="1600" baseline="30000" dirty="0" smtClean="0">
                  <a:solidFill>
                    <a:srgbClr val="FFC000"/>
                  </a:solidFill>
                </a:rPr>
                <a:t>th</a:t>
              </a:r>
              <a:r>
                <a:rPr lang="en-US" sz="1600" dirty="0" smtClean="0">
                  <a:solidFill>
                    <a:srgbClr val="FFC000"/>
                  </a:solidFill>
                </a:rPr>
                <a:t> March: 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3 and 12,5 </a:t>
              </a:r>
              <a:r>
                <a:rPr lang="en-US" sz="1600" b="0" dirty="0" err="1" smtClean="0">
                  <a:solidFill>
                    <a:srgbClr val="FFC000"/>
                  </a:solidFill>
                </a:rPr>
                <a:t>GWh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/d booked - Bundled</a:t>
              </a: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92CDDC"/>
                  </a:solidFill>
                </a:rPr>
                <a:t>Allocation of OS capacity: </a:t>
              </a:r>
              <a:r>
                <a:rPr lang="en-US" sz="1600" b="0" dirty="0" smtClean="0">
                  <a:solidFill>
                    <a:srgbClr val="92CDDC"/>
                  </a:solidFill>
                </a:rPr>
                <a:t>No.</a:t>
              </a:r>
            </a:p>
          </p:txBody>
        </p:sp>
        <p:pic>
          <p:nvPicPr>
            <p:cNvPr id="1028" name="Picture 4" descr="J:\00000-Iconos presentaciones\Iconos en dos colores_Versión principal_JPG y PNG\Iconos en dos colores y fondo transparente_ PNG\Objetiv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589240"/>
              <a:ext cx="437335" cy="43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4" name="53 Rectángulo"/>
          <p:cNvSpPr/>
          <p:nvPr/>
        </p:nvSpPr>
        <p:spPr>
          <a:xfrm>
            <a:off x="5868144" y="1565503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55" name="54 Conector recto"/>
          <p:cNvCxnSpPr/>
          <p:nvPr/>
        </p:nvCxnSpPr>
        <p:spPr bwMode="auto">
          <a:xfrm>
            <a:off x="5868144" y="1423961"/>
            <a:ext cx="1" cy="540000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pSp>
        <p:nvGrpSpPr>
          <p:cNvPr id="51" name="50 Grupo"/>
          <p:cNvGrpSpPr/>
          <p:nvPr/>
        </p:nvGrpSpPr>
        <p:grpSpPr>
          <a:xfrm>
            <a:off x="888559" y="2014681"/>
            <a:ext cx="7439262" cy="3219358"/>
            <a:chOff x="888559" y="2014681"/>
            <a:chExt cx="7439262" cy="3219358"/>
          </a:xfrm>
        </p:grpSpPr>
        <p:graphicFrame>
          <p:nvGraphicFramePr>
            <p:cNvPr id="53" name="6 Gráfico"/>
            <p:cNvGraphicFramePr>
              <a:graphicFrameLocks/>
            </p:cNvGraphicFramePr>
            <p:nvPr>
              <p:extLst/>
            </p:nvPr>
          </p:nvGraphicFramePr>
          <p:xfrm>
            <a:off x="888559" y="2014681"/>
            <a:ext cx="7439262" cy="32193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57" name="56 Rectángulo"/>
            <p:cNvSpPr/>
            <p:nvPr/>
          </p:nvSpPr>
          <p:spPr>
            <a:xfrm>
              <a:off x="6187773" y="3717032"/>
              <a:ext cx="28803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000" dirty="0" smtClean="0">
                  <a:solidFill>
                    <a:srgbClr val="007AAE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1</a:t>
              </a:r>
              <a:endParaRPr lang="en-US" sz="900" b="0" dirty="0" smtClean="0">
                <a:solidFill>
                  <a:srgbClr val="007AAE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478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OS in March 2018</a:t>
            </a:r>
          </a:p>
        </p:txBody>
      </p:sp>
      <p:sp>
        <p:nvSpPr>
          <p:cNvPr id="5" name="4 Rectángulo"/>
          <p:cNvSpPr/>
          <p:nvPr/>
        </p:nvSpPr>
        <p:spPr>
          <a:xfrm>
            <a:off x="755576" y="836712"/>
            <a:ext cx="35283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ES - FR</a:t>
            </a:r>
          </a:p>
        </p:txBody>
      </p:sp>
      <p:grpSp>
        <p:nvGrpSpPr>
          <p:cNvPr id="4" name="3 Grupo"/>
          <p:cNvGrpSpPr/>
          <p:nvPr/>
        </p:nvGrpSpPr>
        <p:grpSpPr>
          <a:xfrm>
            <a:off x="2833911" y="1124744"/>
            <a:ext cx="3668823" cy="983540"/>
            <a:chOff x="2833911" y="1268760"/>
            <a:chExt cx="3668823" cy="983540"/>
          </a:xfrm>
        </p:grpSpPr>
        <p:grpSp>
          <p:nvGrpSpPr>
            <p:cNvPr id="3" name="2 Grupo"/>
            <p:cNvGrpSpPr/>
            <p:nvPr/>
          </p:nvGrpSpPr>
          <p:grpSpPr>
            <a:xfrm>
              <a:off x="2885048" y="1268760"/>
              <a:ext cx="3617686" cy="983540"/>
              <a:chOff x="2926336" y="1374632"/>
              <a:chExt cx="3617686" cy="983540"/>
            </a:xfrm>
          </p:grpSpPr>
          <p:grpSp>
            <p:nvGrpSpPr>
              <p:cNvPr id="8" name="7 Grupo"/>
              <p:cNvGrpSpPr/>
              <p:nvPr/>
            </p:nvGrpSpPr>
            <p:grpSpPr>
              <a:xfrm>
                <a:off x="2926336" y="1374632"/>
                <a:ext cx="3617686" cy="686216"/>
                <a:chOff x="2926336" y="1374632"/>
                <a:chExt cx="3617686" cy="686216"/>
              </a:xfrm>
            </p:grpSpPr>
            <p:grpSp>
              <p:nvGrpSpPr>
                <p:cNvPr id="10" name="9 Grupo"/>
                <p:cNvGrpSpPr/>
                <p:nvPr/>
              </p:nvGrpSpPr>
              <p:grpSpPr>
                <a:xfrm>
                  <a:off x="3034018" y="1374632"/>
                  <a:ext cx="3510004" cy="686216"/>
                  <a:chOff x="873778" y="1374632"/>
                  <a:chExt cx="3510004" cy="686216"/>
                </a:xfrm>
              </p:grpSpPr>
              <p:grpSp>
                <p:nvGrpSpPr>
                  <p:cNvPr id="12" name="11 Grupo"/>
                  <p:cNvGrpSpPr/>
                  <p:nvPr/>
                </p:nvGrpSpPr>
                <p:grpSpPr>
                  <a:xfrm>
                    <a:off x="873778" y="1374632"/>
                    <a:ext cx="3510004" cy="369332"/>
                    <a:chOff x="873778" y="1374632"/>
                    <a:chExt cx="3510004" cy="369332"/>
                  </a:xfrm>
                </p:grpSpPr>
                <p:sp>
                  <p:nvSpPr>
                    <p:cNvPr id="16" name="15 Rectángulo"/>
                    <p:cNvSpPr/>
                    <p:nvPr/>
                  </p:nvSpPr>
                  <p:spPr>
                    <a:xfrm>
                      <a:off x="873778" y="1374632"/>
                      <a:ext cx="93610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800" dirty="0" smtClean="0">
                          <a:solidFill>
                            <a:srgbClr val="007AAE"/>
                          </a:solidFill>
                        </a:rPr>
                        <a:t>48</a:t>
                      </a:r>
                      <a:r>
                        <a:rPr lang="en-US" sz="900" dirty="0" smtClean="0">
                          <a:solidFill>
                            <a:srgbClr val="007AAE"/>
                          </a:solidFill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007AAE"/>
                          </a:solidFill>
                        </a:rPr>
                        <a:t>GWh</a:t>
                      </a:r>
                      <a:r>
                        <a:rPr lang="en-US" sz="900" dirty="0" smtClean="0">
                          <a:solidFill>
                            <a:srgbClr val="007AAE"/>
                          </a:solidFill>
                        </a:rPr>
                        <a:t>/d</a:t>
                      </a:r>
                      <a:endParaRPr lang="en-US" sz="1600" b="0" dirty="0" smtClean="0">
                        <a:solidFill>
                          <a:srgbClr val="007AAE"/>
                        </a:solidFill>
                      </a:endParaRPr>
                    </a:p>
                  </p:txBody>
                </p:sp>
                <p:sp>
                  <p:nvSpPr>
                    <p:cNvPr id="17" name="16 Rectángulo"/>
                    <p:cNvSpPr/>
                    <p:nvPr/>
                  </p:nvSpPr>
                  <p:spPr>
                    <a:xfrm>
                      <a:off x="1763687" y="1427004"/>
                      <a:ext cx="2620095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200" b="0" dirty="0" smtClean="0">
                          <a:solidFill>
                            <a:srgbClr val="007AAE"/>
                          </a:solidFill>
                        </a:rPr>
                        <a:t>Bundled offer – without OS</a:t>
                      </a:r>
                      <a:endParaRPr lang="en-US" sz="1100" b="0" dirty="0" smtClean="0">
                        <a:solidFill>
                          <a:srgbClr val="007AAE"/>
                        </a:solidFill>
                      </a:endParaRPr>
                    </a:p>
                  </p:txBody>
                </p:sp>
              </p:grpSp>
              <p:grpSp>
                <p:nvGrpSpPr>
                  <p:cNvPr id="13" name="12 Grupo"/>
                  <p:cNvGrpSpPr/>
                  <p:nvPr/>
                </p:nvGrpSpPr>
                <p:grpSpPr>
                  <a:xfrm>
                    <a:off x="899592" y="1691516"/>
                    <a:ext cx="3484190" cy="369332"/>
                    <a:chOff x="899592" y="1380838"/>
                    <a:chExt cx="3484190" cy="369332"/>
                  </a:xfrm>
                </p:grpSpPr>
                <p:sp>
                  <p:nvSpPr>
                    <p:cNvPr id="14" name="13 Rectángulo"/>
                    <p:cNvSpPr/>
                    <p:nvPr/>
                  </p:nvSpPr>
                  <p:spPr>
                    <a:xfrm>
                      <a:off x="899592" y="1380838"/>
                      <a:ext cx="936103" cy="369332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800" dirty="0" smtClean="0">
                          <a:solidFill>
                            <a:srgbClr val="63666A"/>
                          </a:solidFill>
                        </a:rPr>
                        <a:t>50</a:t>
                      </a:r>
                      <a:r>
                        <a:rPr lang="en-US" sz="900" dirty="0" smtClean="0">
                          <a:solidFill>
                            <a:srgbClr val="63666A"/>
                          </a:solidFill>
                        </a:rPr>
                        <a:t> </a:t>
                      </a:r>
                      <a:r>
                        <a:rPr lang="en-US" sz="900" dirty="0" err="1" smtClean="0">
                          <a:solidFill>
                            <a:srgbClr val="63666A"/>
                          </a:solidFill>
                        </a:rPr>
                        <a:t>GWh</a:t>
                      </a:r>
                      <a:r>
                        <a:rPr lang="en-US" sz="900" dirty="0" smtClean="0">
                          <a:solidFill>
                            <a:srgbClr val="63666A"/>
                          </a:solidFill>
                        </a:rPr>
                        <a:t>/d</a:t>
                      </a:r>
                      <a:endParaRPr lang="en-US" sz="1600" b="0" dirty="0" smtClean="0">
                        <a:solidFill>
                          <a:srgbClr val="63666A"/>
                        </a:solidFill>
                      </a:endParaRPr>
                    </a:p>
                  </p:txBody>
                </p:sp>
                <p:sp>
                  <p:nvSpPr>
                    <p:cNvPr id="15" name="14 Rectángulo"/>
                    <p:cNvSpPr/>
                    <p:nvPr/>
                  </p:nvSpPr>
                  <p:spPr>
                    <a:xfrm>
                      <a:off x="1763687" y="1427004"/>
                      <a:ext cx="2620095" cy="276999"/>
                    </a:xfrm>
                    <a:prstGeom prst="rect">
                      <a:avLst/>
                    </a:prstGeom>
                  </p:spPr>
                  <p:txBody>
                    <a:bodyPr wrap="square">
                      <a:spAutoFit/>
                    </a:bodyPr>
                    <a:lstStyle/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  <a:buClr>
                          <a:schemeClr val="tx2"/>
                        </a:buClr>
                      </a:pPr>
                      <a:r>
                        <a:rPr lang="en-US" sz="1200" b="0" dirty="0" smtClean="0">
                          <a:solidFill>
                            <a:srgbClr val="63666A"/>
                          </a:solidFill>
                        </a:rPr>
                        <a:t>Unbundled offer – Enagas</a:t>
                      </a:r>
                      <a:endParaRPr lang="en-US" sz="1100" b="0" dirty="0" smtClean="0">
                        <a:solidFill>
                          <a:srgbClr val="63666A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1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926336" y="1455379"/>
                  <a:ext cx="205504" cy="20783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21" name="20 Rectángulo"/>
              <p:cNvSpPr/>
              <p:nvPr/>
            </p:nvSpPr>
            <p:spPr>
              <a:xfrm>
                <a:off x="2987824" y="1988840"/>
                <a:ext cx="1224549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dirty="0" smtClean="0">
                    <a:solidFill>
                      <a:srgbClr val="92CDDC"/>
                    </a:solidFill>
                  </a:rPr>
                  <a:t>22,5</a:t>
                </a:r>
                <a:r>
                  <a:rPr lang="en-US" sz="900" dirty="0" smtClean="0">
                    <a:solidFill>
                      <a:srgbClr val="92CDDC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92CDDC"/>
                    </a:solidFill>
                  </a:rPr>
                  <a:t>GWh</a:t>
                </a:r>
                <a:r>
                  <a:rPr lang="en-US" sz="900" dirty="0" smtClean="0">
                    <a:solidFill>
                      <a:srgbClr val="92CDDC"/>
                    </a:solidFill>
                  </a:rPr>
                  <a:t>/d</a:t>
                </a:r>
                <a:endParaRPr lang="en-US" sz="1600" b="0" dirty="0" smtClean="0">
                  <a:solidFill>
                    <a:srgbClr val="92CDDC"/>
                  </a:solidFill>
                </a:endParaRPr>
              </a:p>
            </p:txBody>
          </p:sp>
          <p:sp>
            <p:nvSpPr>
              <p:cNvPr id="22" name="21 Rectángulo"/>
              <p:cNvSpPr/>
              <p:nvPr/>
            </p:nvSpPr>
            <p:spPr>
              <a:xfrm>
                <a:off x="4076327" y="2035006"/>
                <a:ext cx="186382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200" b="0" dirty="0" smtClean="0">
                    <a:solidFill>
                      <a:srgbClr val="92CDDC"/>
                    </a:solidFill>
                  </a:rPr>
                  <a:t>OS offer</a:t>
                </a:r>
                <a:endParaRPr lang="en-US" sz="1100" b="0" dirty="0" smtClean="0">
                  <a:solidFill>
                    <a:srgbClr val="92CDDC"/>
                  </a:solidFill>
                </a:endParaRPr>
              </a:p>
            </p:txBody>
          </p:sp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6336" y="1777601"/>
                <a:ext cx="237972" cy="1789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2" name="Picture 4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3911" y="1879837"/>
              <a:ext cx="340246" cy="3402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30 Grupo"/>
          <p:cNvGrpSpPr/>
          <p:nvPr/>
        </p:nvGrpSpPr>
        <p:grpSpPr>
          <a:xfrm>
            <a:off x="1547664" y="5419553"/>
            <a:ext cx="5969658" cy="661720"/>
            <a:chOff x="678354" y="5445224"/>
            <a:chExt cx="5969658" cy="661720"/>
          </a:xfrm>
        </p:grpSpPr>
        <p:grpSp>
          <p:nvGrpSpPr>
            <p:cNvPr id="26" name="25 Grupo"/>
            <p:cNvGrpSpPr/>
            <p:nvPr/>
          </p:nvGrpSpPr>
          <p:grpSpPr>
            <a:xfrm>
              <a:off x="678354" y="5445224"/>
              <a:ext cx="5969658" cy="661720"/>
              <a:chOff x="1614857" y="5445224"/>
              <a:chExt cx="6893143" cy="661720"/>
            </a:xfrm>
          </p:grpSpPr>
          <p:sp>
            <p:nvSpPr>
              <p:cNvPr id="27" name="26 Rectángulo redondeado"/>
              <p:cNvSpPr/>
              <p:nvPr/>
            </p:nvSpPr>
            <p:spPr bwMode="auto">
              <a:xfrm>
                <a:off x="2090364" y="5445224"/>
                <a:ext cx="5932862" cy="661720"/>
              </a:xfrm>
              <a:prstGeom prst="roundRect">
                <a:avLst/>
              </a:prstGeom>
              <a:solidFill>
                <a:schemeClr val="tx1">
                  <a:lumMod val="95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s-E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8" name="27 Rectángulo"/>
              <p:cNvSpPr/>
              <p:nvPr/>
            </p:nvSpPr>
            <p:spPr>
              <a:xfrm>
                <a:off x="2096646" y="5445224"/>
                <a:ext cx="6411354" cy="6617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600" dirty="0" smtClean="0">
                    <a:solidFill>
                      <a:srgbClr val="FFC000"/>
                    </a:solidFill>
                  </a:rPr>
                  <a:t>1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st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, 2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nd</a:t>
                </a:r>
                <a:r>
                  <a:rPr lang="en-US" sz="1600" dirty="0">
                    <a:solidFill>
                      <a:srgbClr val="FFC000"/>
                    </a:solidFill>
                  </a:rPr>
                  <a:t> 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and 3</a:t>
                </a:r>
                <a:r>
                  <a:rPr lang="en-US" sz="1600" baseline="30000" dirty="0" smtClean="0">
                    <a:solidFill>
                      <a:srgbClr val="FFC000"/>
                    </a:solidFill>
                  </a:rPr>
                  <a:t>rd</a:t>
                </a:r>
                <a:r>
                  <a:rPr lang="en-US" sz="1600" dirty="0" smtClean="0">
                    <a:solidFill>
                      <a:srgbClr val="FFC000"/>
                    </a:solidFill>
                  </a:rPr>
                  <a:t> March: </a:t>
                </a:r>
                <a:r>
                  <a:rPr lang="en-US" sz="1600" b="0" dirty="0" smtClean="0">
                    <a:solidFill>
                      <a:srgbClr val="FFC000"/>
                    </a:solidFill>
                  </a:rPr>
                  <a:t>39, 120,5 and 7 </a:t>
                </a:r>
                <a:r>
                  <a:rPr lang="en-US" sz="1200" b="0" dirty="0" err="1" smtClean="0">
                    <a:solidFill>
                      <a:srgbClr val="FFC000"/>
                    </a:solidFill>
                  </a:rPr>
                  <a:t>GWh</a:t>
                </a:r>
                <a:r>
                  <a:rPr lang="en-US" sz="1200" b="0" dirty="0" smtClean="0">
                    <a:solidFill>
                      <a:srgbClr val="FFC000"/>
                    </a:solidFill>
                  </a:rPr>
                  <a:t>/d</a:t>
                </a:r>
                <a:r>
                  <a:rPr lang="en-US" sz="1600" b="0" dirty="0" smtClean="0">
                    <a:solidFill>
                      <a:srgbClr val="FFC000"/>
                    </a:solidFill>
                  </a:rPr>
                  <a:t> booked</a:t>
                </a:r>
              </a:p>
              <a:p>
                <a:pPr algn="just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600" dirty="0" smtClean="0">
                    <a:solidFill>
                      <a:srgbClr val="92CDDC"/>
                    </a:solidFill>
                  </a:rPr>
                  <a:t>Allocation of OS: 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22,5</a:t>
                </a:r>
                <a:r>
                  <a:rPr lang="en-US" sz="1600" dirty="0" smtClean="0">
                    <a:solidFill>
                      <a:srgbClr val="92CDDC"/>
                    </a:solidFill>
                  </a:rPr>
                  <a:t> </a:t>
                </a:r>
                <a:r>
                  <a:rPr lang="en-US" sz="1200" b="0" dirty="0" err="1" smtClean="0">
                    <a:solidFill>
                      <a:srgbClr val="92CDDC"/>
                    </a:solidFill>
                  </a:rPr>
                  <a:t>GWh</a:t>
                </a:r>
                <a:r>
                  <a:rPr lang="en-US" sz="1200" b="0" dirty="0" smtClean="0">
                    <a:solidFill>
                      <a:srgbClr val="92CDDC"/>
                    </a:solidFill>
                  </a:rPr>
                  <a:t>/d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 the 2</a:t>
                </a:r>
                <a:r>
                  <a:rPr lang="en-US" sz="1600" b="0" baseline="30000" dirty="0" smtClean="0">
                    <a:solidFill>
                      <a:srgbClr val="92CDDC"/>
                    </a:solidFill>
                  </a:rPr>
                  <a:t>nd</a:t>
                </a:r>
                <a:r>
                  <a:rPr lang="en-US" sz="1600" b="0" dirty="0" smtClean="0">
                    <a:solidFill>
                      <a:srgbClr val="92CDDC"/>
                    </a:solidFill>
                  </a:rPr>
                  <a:t> March</a:t>
                </a:r>
              </a:p>
            </p:txBody>
          </p:sp>
          <p:pic>
            <p:nvPicPr>
              <p:cNvPr id="29" name="Picture 4" descr="J:\00000-Iconos presentaciones\Iconos en dos colores_Versión principal_JPG y PNG\Iconos en dos colores y fondo transparente_ PNG\Objetivos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14857" y="5516413"/>
                <a:ext cx="468001" cy="4680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2" name="31 Rectángulo"/>
            <p:cNvSpPr/>
            <p:nvPr/>
          </p:nvSpPr>
          <p:spPr>
            <a:xfrm>
              <a:off x="5324184" y="5761763"/>
              <a:ext cx="1048016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</a:rPr>
                <a:t>1</a:t>
              </a:r>
              <a:r>
                <a:rPr lang="en-US" sz="1600" baseline="30000" dirty="0" smtClean="0">
                  <a:solidFill>
                    <a:schemeClr val="accent4">
                      <a:lumMod val="10000"/>
                    </a:schemeClr>
                  </a:solidFill>
                </a:rPr>
                <a:t>st</a:t>
              </a:r>
              <a:r>
                <a:rPr lang="en-US" sz="1600" dirty="0" smtClean="0">
                  <a:solidFill>
                    <a:schemeClr val="accent4">
                      <a:lumMod val="10000"/>
                    </a:schemeClr>
                  </a:solidFill>
                </a:rPr>
                <a:t> time</a:t>
              </a:r>
              <a:endParaRPr lang="en-US" sz="1600" b="0" dirty="0" smtClean="0">
                <a:solidFill>
                  <a:schemeClr val="accent4">
                    <a:lumMod val="10000"/>
                  </a:schemeClr>
                </a:solidFill>
              </a:endParaRPr>
            </a:p>
          </p:txBody>
        </p:sp>
        <p:sp>
          <p:nvSpPr>
            <p:cNvPr id="25" name="24 Flecha derecha"/>
            <p:cNvSpPr/>
            <p:nvPr/>
          </p:nvSpPr>
          <p:spPr bwMode="auto">
            <a:xfrm>
              <a:off x="5148064" y="5840793"/>
              <a:ext cx="243410" cy="180495"/>
            </a:xfrm>
            <a:prstGeom prst="rightArrow">
              <a:avLst/>
            </a:prstGeom>
            <a:solidFill>
              <a:srgbClr val="92CDDC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6" name="35 Rectángulo"/>
          <p:cNvSpPr/>
          <p:nvPr/>
        </p:nvSpPr>
        <p:spPr>
          <a:xfrm>
            <a:off x="5855924" y="1454115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37" name="36 Conector recto"/>
          <p:cNvCxnSpPr/>
          <p:nvPr/>
        </p:nvCxnSpPr>
        <p:spPr bwMode="auto">
          <a:xfrm>
            <a:off x="5868145" y="1177116"/>
            <a:ext cx="0" cy="811724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40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34344981"/>
              </p:ext>
            </p:extLst>
          </p:nvPr>
        </p:nvGraphicFramePr>
        <p:xfrm>
          <a:off x="395536" y="1988840"/>
          <a:ext cx="8352928" cy="3239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0391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CuadroTexto"/>
          <p:cNvSpPr txBox="1">
            <a:spLocks noChangeArrowheads="1"/>
          </p:cNvSpPr>
          <p:nvPr/>
        </p:nvSpPr>
        <p:spPr bwMode="auto">
          <a:xfrm>
            <a:off x="684505" y="861973"/>
            <a:ext cx="331143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 typeface="Arial" charset="0"/>
              <a:buChar char="•"/>
              <a:defRPr sz="2300" baseline="30000">
                <a:solidFill>
                  <a:srgbClr val="006A9A"/>
                </a:solidFill>
                <a:latin typeface="Verdana" pitchFamily="34" charset="0"/>
                <a:cs typeface="Arial" charset="0"/>
              </a:defRPr>
            </a:lvl9pPr>
          </a:lstStyle>
          <a:p>
            <a:pPr algn="just" eaLnBrk="1" hangingPunct="1">
              <a:spcBef>
                <a:spcPts val="600"/>
              </a:spcBef>
              <a:spcAft>
                <a:spcPts val="600"/>
              </a:spcAft>
              <a:buSzPct val="160000"/>
              <a:defRPr/>
            </a:pPr>
            <a:r>
              <a:rPr lang="en-US" altLang="es-ES" sz="1600" baseline="0" dirty="0" smtClean="0">
                <a:solidFill>
                  <a:srgbClr val="C29903"/>
                </a:solidFill>
                <a:latin typeface="Arial"/>
              </a:rPr>
              <a:t>VIP IBERICO. Spain to Portugal</a:t>
            </a:r>
          </a:p>
        </p:txBody>
      </p:sp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OS in March 2018</a:t>
            </a:r>
          </a:p>
        </p:txBody>
      </p:sp>
      <p:graphicFrame>
        <p:nvGraphicFramePr>
          <p:cNvPr id="7" name="2 Gráfico"/>
          <p:cNvGraphicFramePr>
            <a:graphicFrameLocks/>
          </p:cNvGraphicFramePr>
          <p:nvPr>
            <p:extLst/>
          </p:nvPr>
        </p:nvGraphicFramePr>
        <p:xfrm>
          <a:off x="467544" y="1844824"/>
          <a:ext cx="8287200" cy="343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0" name="9 Grupo"/>
          <p:cNvGrpSpPr/>
          <p:nvPr/>
        </p:nvGrpSpPr>
        <p:grpSpPr>
          <a:xfrm>
            <a:off x="2771800" y="1331476"/>
            <a:ext cx="3556198" cy="369332"/>
            <a:chOff x="2987824" y="1380838"/>
            <a:chExt cx="3556198" cy="369332"/>
          </a:xfrm>
        </p:grpSpPr>
        <p:grpSp>
          <p:nvGrpSpPr>
            <p:cNvPr id="14" name="13 Grupo"/>
            <p:cNvGrpSpPr/>
            <p:nvPr/>
          </p:nvGrpSpPr>
          <p:grpSpPr>
            <a:xfrm>
              <a:off x="3059832" y="1380838"/>
              <a:ext cx="3484190" cy="369332"/>
              <a:chOff x="899592" y="1380838"/>
              <a:chExt cx="3484190" cy="369332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899592" y="1380838"/>
                <a:ext cx="93610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800" dirty="0" smtClean="0">
                    <a:solidFill>
                      <a:srgbClr val="007AAE"/>
                    </a:solidFill>
                  </a:rPr>
                  <a:t>36</a:t>
                </a:r>
                <a:r>
                  <a:rPr lang="en-US" sz="900" dirty="0" smtClean="0">
                    <a:solidFill>
                      <a:srgbClr val="007AAE"/>
                    </a:solidFill>
                  </a:rPr>
                  <a:t> </a:t>
                </a:r>
                <a:r>
                  <a:rPr lang="en-US" sz="900" dirty="0" err="1" smtClean="0">
                    <a:solidFill>
                      <a:srgbClr val="007AAE"/>
                    </a:solidFill>
                  </a:rPr>
                  <a:t>GWh</a:t>
                </a:r>
                <a:r>
                  <a:rPr lang="en-US" sz="900" dirty="0" smtClean="0">
                    <a:solidFill>
                      <a:srgbClr val="007AAE"/>
                    </a:solidFill>
                  </a:rPr>
                  <a:t>/d</a:t>
                </a:r>
                <a:endParaRPr lang="en-US" sz="1600" b="0" dirty="0" smtClean="0">
                  <a:solidFill>
                    <a:srgbClr val="007AAE"/>
                  </a:solidFill>
                </a:endParaRPr>
              </a:p>
            </p:txBody>
          </p:sp>
          <p:sp>
            <p:nvSpPr>
              <p:cNvPr id="19" name="18 Rectángulo"/>
              <p:cNvSpPr/>
              <p:nvPr/>
            </p:nvSpPr>
            <p:spPr>
              <a:xfrm>
                <a:off x="1763687" y="1427004"/>
                <a:ext cx="2620095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0"/>
                  </a:spcAft>
                  <a:buClr>
                    <a:schemeClr val="tx2"/>
                  </a:buClr>
                </a:pPr>
                <a:r>
                  <a:rPr lang="en-US" sz="1200" b="0" dirty="0" smtClean="0">
                    <a:solidFill>
                      <a:srgbClr val="007AAE"/>
                    </a:solidFill>
                  </a:rPr>
                  <a:t>Bundled offer – without OS</a:t>
                </a:r>
                <a:endParaRPr lang="en-US" sz="1100" b="0" dirty="0" smtClean="0">
                  <a:solidFill>
                    <a:srgbClr val="007AAE"/>
                  </a:solidFill>
                </a:endParaRPr>
              </a:p>
            </p:txBody>
          </p:sp>
        </p:grp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7824" y="1455379"/>
              <a:ext cx="205504" cy="2078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" name="19 Grupo"/>
          <p:cNvGrpSpPr/>
          <p:nvPr/>
        </p:nvGrpSpPr>
        <p:grpSpPr>
          <a:xfrm>
            <a:off x="2555776" y="5359568"/>
            <a:ext cx="5979306" cy="661720"/>
            <a:chOff x="1691680" y="5445224"/>
            <a:chExt cx="5979306" cy="661720"/>
          </a:xfrm>
        </p:grpSpPr>
        <p:sp>
          <p:nvSpPr>
            <p:cNvPr id="21" name="20 Rectángulo redondeado"/>
            <p:cNvSpPr/>
            <p:nvPr/>
          </p:nvSpPr>
          <p:spPr bwMode="auto">
            <a:xfrm>
              <a:off x="2090364" y="5445224"/>
              <a:ext cx="3057700" cy="661720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21 Rectángulo"/>
            <p:cNvSpPr/>
            <p:nvPr/>
          </p:nvSpPr>
          <p:spPr>
            <a:xfrm>
              <a:off x="2054362" y="5445224"/>
              <a:ext cx="5616624" cy="661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FFC000"/>
                  </a:solidFill>
                </a:rPr>
                <a:t>Everyday: 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≈ 0,04 </a:t>
              </a:r>
              <a:r>
                <a:rPr lang="en-US" sz="1200" b="0" dirty="0" err="1" smtClean="0">
                  <a:solidFill>
                    <a:srgbClr val="FFC000"/>
                  </a:solidFill>
                </a:rPr>
                <a:t>GWh</a:t>
              </a:r>
              <a:r>
                <a:rPr lang="en-US" sz="1200" b="0" dirty="0" smtClean="0">
                  <a:solidFill>
                    <a:srgbClr val="FFC000"/>
                  </a:solidFill>
                </a:rPr>
                <a:t>/d</a:t>
              </a:r>
              <a:r>
                <a:rPr lang="en-US" sz="1600" b="0" dirty="0" smtClean="0">
                  <a:solidFill>
                    <a:srgbClr val="FFC000"/>
                  </a:solidFill>
                </a:rPr>
                <a:t> booked.</a:t>
              </a:r>
              <a:endParaRPr lang="en-US" sz="1600" dirty="0" smtClean="0">
                <a:solidFill>
                  <a:srgbClr val="FFC000"/>
                </a:solidFill>
              </a:endParaRPr>
            </a:p>
            <a:p>
              <a:pPr algn="just">
                <a:spcBef>
                  <a:spcPts val="600"/>
                </a:spcBef>
                <a:spcAft>
                  <a:spcPts val="0"/>
                </a:spcAft>
                <a:buClr>
                  <a:schemeClr val="tx2"/>
                </a:buClr>
              </a:pPr>
              <a:r>
                <a:rPr lang="en-US" sz="1600" dirty="0" smtClean="0">
                  <a:solidFill>
                    <a:srgbClr val="92CDDC"/>
                  </a:solidFill>
                </a:rPr>
                <a:t>Allocation of OS capacity: </a:t>
              </a:r>
              <a:r>
                <a:rPr lang="en-US" sz="1600" b="0" dirty="0" smtClean="0">
                  <a:solidFill>
                    <a:srgbClr val="92CDDC"/>
                  </a:solidFill>
                </a:rPr>
                <a:t>No.</a:t>
              </a:r>
            </a:p>
          </p:txBody>
        </p:sp>
        <p:pic>
          <p:nvPicPr>
            <p:cNvPr id="23" name="Picture 4" descr="J:\00000-Iconos presentaciones\Iconos en dos colores_Versión principal_JPG y PNG\Iconos en dos colores y fondo transparente_ PNG\Objetivos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680" y="5589240"/>
              <a:ext cx="437335" cy="4373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23 Rectángulo"/>
          <p:cNvSpPr/>
          <p:nvPr/>
        </p:nvSpPr>
        <p:spPr>
          <a:xfrm>
            <a:off x="5708454" y="1371436"/>
            <a:ext cx="12241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1200" b="0" dirty="0" smtClean="0">
                <a:solidFill>
                  <a:srgbClr val="2A4677"/>
                </a:solidFill>
              </a:rPr>
              <a:t>Daily auctions</a:t>
            </a:r>
            <a:endParaRPr lang="en-US" sz="1100" b="0" dirty="0" smtClean="0">
              <a:solidFill>
                <a:srgbClr val="2A4677"/>
              </a:solidFill>
            </a:endParaRPr>
          </a:p>
        </p:txBody>
      </p:sp>
      <p:cxnSp>
        <p:nvCxnSpPr>
          <p:cNvPr id="25" name="24 Conector recto"/>
          <p:cNvCxnSpPr/>
          <p:nvPr/>
        </p:nvCxnSpPr>
        <p:spPr bwMode="auto">
          <a:xfrm>
            <a:off x="5715930" y="1318141"/>
            <a:ext cx="1" cy="396000"/>
          </a:xfrm>
          <a:prstGeom prst="line">
            <a:avLst/>
          </a:prstGeom>
          <a:noFill/>
          <a:ln w="12700" cap="flat" cmpd="sng" algn="ctr">
            <a:solidFill>
              <a:srgbClr val="2A4677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115390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7 AOB</a:t>
            </a:r>
          </a:p>
        </p:txBody>
      </p:sp>
    </p:spTree>
    <p:extLst>
      <p:ext uri="{BB962C8B-B14F-4D97-AF65-F5344CB8AC3E}">
        <p14:creationId xmlns:p14="http://schemas.microsoft.com/office/powerpoint/2010/main" val="3646931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2"/>
          <p:cNvSpPr/>
          <p:nvPr/>
        </p:nvSpPr>
        <p:spPr>
          <a:xfrm>
            <a:off x="1592191" y="1734194"/>
            <a:ext cx="7333203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During March/April, contacts and a technical </a:t>
            </a:r>
            <a:r>
              <a:rPr lang="en-US" sz="1700" dirty="0">
                <a:solidFill>
                  <a:schemeClr val="tx2"/>
                </a:solidFill>
              </a:rPr>
              <a:t>meeting between </a:t>
            </a:r>
            <a:r>
              <a:rPr lang="en-US" sz="1700" dirty="0" smtClean="0">
                <a:solidFill>
                  <a:schemeClr val="tx2"/>
                </a:solidFill>
              </a:rPr>
              <a:t>REN and Enagas has taken </a:t>
            </a:r>
            <a:r>
              <a:rPr lang="en-US" sz="1700" dirty="0">
                <a:solidFill>
                  <a:schemeClr val="tx2"/>
                </a:solidFill>
              </a:rPr>
              <a:t>place to discuss </a:t>
            </a:r>
            <a:r>
              <a:rPr lang="en-US" sz="1700" dirty="0" smtClean="0">
                <a:solidFill>
                  <a:schemeClr val="tx2"/>
                </a:solidFill>
              </a:rPr>
              <a:t>technical capacity topics at </a:t>
            </a:r>
            <a:r>
              <a:rPr lang="en-US" sz="1700" dirty="0">
                <a:solidFill>
                  <a:schemeClr val="tx2"/>
                </a:solidFill>
              </a:rPr>
              <a:t>the VIP </a:t>
            </a:r>
            <a:r>
              <a:rPr lang="en-US" sz="1700" dirty="0" smtClean="0">
                <a:solidFill>
                  <a:schemeClr val="tx2"/>
                </a:solidFill>
              </a:rPr>
              <a:t>Ibérico:</a:t>
            </a:r>
            <a:endParaRPr lang="en-US" sz="1700" b="1" dirty="0" smtClean="0">
              <a:solidFill>
                <a:schemeClr val="tx2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en-US" sz="1800" b="0" dirty="0" smtClean="0"/>
              <a:t>Main aspects to further develop according to NC-CAM (on-going):</a:t>
            </a:r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Review of technical capacity agreement for </a:t>
            </a:r>
            <a:r>
              <a:rPr lang="en-US" sz="1600" b="0" dirty="0"/>
              <a:t>more than one year (at least for the upcoming 5 gas years</a:t>
            </a:r>
            <a:r>
              <a:rPr lang="en-US" sz="1600" b="0" dirty="0" smtClean="0"/>
              <a:t>). </a:t>
            </a:r>
            <a:endParaRPr lang="en-US" sz="1600" b="0" dirty="0"/>
          </a:p>
          <a:p>
            <a:pPr marL="742950" lvl="1" indent="-28575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Courier New" panose="02070309020205020404" pitchFamily="49" charset="0"/>
              <a:buChar char="o"/>
            </a:pPr>
            <a:r>
              <a:rPr lang="en-US" sz="1600" b="0" dirty="0" smtClean="0"/>
              <a:t>Dynamic Capacity Calculation Approach according to Art. 6.1.a.4 </a:t>
            </a:r>
            <a:r>
              <a:rPr lang="en-US" sz="1600" b="0" smtClean="0"/>
              <a:t>on ST </a:t>
            </a:r>
            <a:r>
              <a:rPr lang="en-US" sz="1600" b="0" dirty="0"/>
              <a:t>basis depending on boundary conditions such as local demand, temperatures, </a:t>
            </a:r>
            <a:r>
              <a:rPr lang="en-US" sz="1600" b="0" dirty="0" smtClean="0"/>
              <a:t>nominations…</a:t>
            </a:r>
          </a:p>
        </p:txBody>
      </p:sp>
      <p:sp>
        <p:nvSpPr>
          <p:cNvPr id="64" name="Rectangle 2"/>
          <p:cNvSpPr txBox="1">
            <a:spLocks noChangeArrowheads="1"/>
          </p:cNvSpPr>
          <p:nvPr/>
        </p:nvSpPr>
        <p:spPr bwMode="auto">
          <a:xfrm>
            <a:off x="600075" y="188640"/>
            <a:ext cx="8332788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US" dirty="0" smtClean="0"/>
              <a:t>7. Technical Capacity Calculation at VIPs</a:t>
            </a:r>
            <a:endParaRPr lang="en-US" dirty="0"/>
          </a:p>
        </p:txBody>
      </p:sp>
      <p:sp>
        <p:nvSpPr>
          <p:cNvPr id="2" name="1 Abrir llave"/>
          <p:cNvSpPr/>
          <p:nvPr/>
        </p:nvSpPr>
        <p:spPr bwMode="auto">
          <a:xfrm>
            <a:off x="1240679" y="1662186"/>
            <a:ext cx="351513" cy="2918942"/>
          </a:xfrm>
          <a:prstGeom prst="leftBrace">
            <a:avLst>
              <a:gd name="adj1" fmla="val 95044"/>
              <a:gd name="adj2" fmla="val 50000"/>
            </a:avLst>
          </a:prstGeom>
          <a:noFill/>
          <a:ln w="9525" cap="flat" cmpd="sng" algn="ctr">
            <a:solidFill>
              <a:srgbClr val="2A4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4" y="3030338"/>
            <a:ext cx="964406" cy="964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70298"/>
            <a:ext cx="101727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00075" y="836712"/>
            <a:ext cx="80763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0" dirty="0" smtClean="0"/>
              <a:t>In response to the NRAs request about capacity calculation topic</a:t>
            </a:r>
            <a:r>
              <a:rPr lang="en-US" sz="1600" b="0" dirty="0"/>
              <a:t>, </a:t>
            </a:r>
            <a:r>
              <a:rPr lang="en-US" sz="1600" b="0" dirty="0" smtClean="0"/>
              <a:t>latest </a:t>
            </a:r>
            <a:r>
              <a:rPr lang="en-US" sz="1600" b="0" dirty="0"/>
              <a:t>steps </a:t>
            </a:r>
            <a:r>
              <a:rPr lang="en-US" sz="1600" b="0" dirty="0" smtClean="0"/>
              <a:t>are the following </a:t>
            </a:r>
            <a:r>
              <a:rPr lang="en-US" sz="1600" b="0" dirty="0"/>
              <a:t>:</a:t>
            </a:r>
            <a:endParaRPr lang="en-US" sz="1600" dirty="0"/>
          </a:p>
        </p:txBody>
      </p:sp>
      <p:sp>
        <p:nvSpPr>
          <p:cNvPr id="8" name="Rectangle 2"/>
          <p:cNvSpPr/>
          <p:nvPr/>
        </p:nvSpPr>
        <p:spPr>
          <a:xfrm>
            <a:off x="1592191" y="5045695"/>
            <a:ext cx="733320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700" dirty="0" smtClean="0">
                <a:solidFill>
                  <a:schemeClr val="tx2"/>
                </a:solidFill>
              </a:rPr>
              <a:t>On going. Under conversations between both TSOs on the Dynamic Capacity Calculation approach at VIP </a:t>
            </a:r>
            <a:r>
              <a:rPr lang="en-US" sz="1700" dirty="0" err="1" smtClean="0">
                <a:solidFill>
                  <a:schemeClr val="tx2"/>
                </a:solidFill>
              </a:rPr>
              <a:t>Pirineos</a:t>
            </a:r>
            <a:r>
              <a:rPr lang="en-US" sz="1700" dirty="0" smtClean="0">
                <a:solidFill>
                  <a:schemeClr val="tx2"/>
                </a:solidFill>
              </a:rPr>
              <a:t>. </a:t>
            </a:r>
            <a:endParaRPr lang="en-US" sz="1700" b="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910" y="4754777"/>
            <a:ext cx="1017270" cy="72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10 Abrir llave"/>
          <p:cNvSpPr/>
          <p:nvPr/>
        </p:nvSpPr>
        <p:spPr bwMode="auto">
          <a:xfrm>
            <a:off x="1240679" y="4898794"/>
            <a:ext cx="351513" cy="923329"/>
          </a:xfrm>
          <a:prstGeom prst="leftBrace">
            <a:avLst>
              <a:gd name="adj1" fmla="val 95044"/>
              <a:gd name="adj2" fmla="val 50000"/>
            </a:avLst>
          </a:prstGeom>
          <a:noFill/>
          <a:ln w="9525" cap="flat" cmpd="sng" algn="ctr">
            <a:solidFill>
              <a:srgbClr val="2A467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3365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Times New Roman" pitchFamily="18" charset="0"/>
              <a:buNone/>
              <a:tabLst/>
            </a:pPr>
            <a:endParaRPr kumimoji="0" lang="en-US" sz="2400" b="1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7" y="5455589"/>
            <a:ext cx="1294133" cy="26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744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CuadroTexto"/>
          <p:cNvSpPr txBox="1"/>
          <p:nvPr/>
        </p:nvSpPr>
        <p:spPr>
          <a:xfrm>
            <a:off x="467544" y="3350602"/>
            <a:ext cx="82924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</a:pPr>
            <a:r>
              <a:rPr lang="en-US" sz="4400" b="0" dirty="0" smtClean="0"/>
              <a:t>Thank you for your attention!</a:t>
            </a:r>
            <a:endParaRPr lang="en-US" sz="4400" b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72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2.1</a:t>
            </a:r>
            <a:r>
              <a:rPr lang="en-US" sz="3200" dirty="0">
                <a:solidFill>
                  <a:srgbClr val="2A4677"/>
                </a:solidFill>
              </a:rPr>
              <a:t>.	CMP: potential for further coordination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21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2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CMP: </a:t>
            </a:r>
            <a:r>
              <a:rPr lang="en-US" sz="2400" dirty="0" smtClean="0">
                <a:solidFill>
                  <a:srgbClr val="C29903"/>
                </a:solidFill>
              </a:rPr>
              <a:t>Potential for further coordination</a:t>
            </a:r>
            <a:endParaRPr lang="en-US" sz="2400" dirty="0">
              <a:solidFill>
                <a:srgbClr val="C29903"/>
              </a:solidFill>
            </a:endParaRPr>
          </a:p>
        </p:txBody>
      </p:sp>
      <p:grpSp>
        <p:nvGrpSpPr>
          <p:cNvPr id="28" name="27 Grupo"/>
          <p:cNvGrpSpPr/>
          <p:nvPr/>
        </p:nvGrpSpPr>
        <p:grpSpPr>
          <a:xfrm>
            <a:off x="476999" y="1369010"/>
            <a:ext cx="7551385" cy="2504147"/>
            <a:chOff x="476999" y="1369010"/>
            <a:chExt cx="7551385" cy="2504147"/>
          </a:xfrm>
        </p:grpSpPr>
        <p:grpSp>
          <p:nvGrpSpPr>
            <p:cNvPr id="24" name="23 Grupo"/>
            <p:cNvGrpSpPr/>
            <p:nvPr/>
          </p:nvGrpSpPr>
          <p:grpSpPr>
            <a:xfrm>
              <a:off x="3389151" y="1369010"/>
              <a:ext cx="2102959" cy="484262"/>
              <a:chOff x="3187030" y="1369010"/>
              <a:chExt cx="2102959" cy="484262"/>
            </a:xfrm>
          </p:grpSpPr>
          <p:pic>
            <p:nvPicPr>
              <p:cNvPr id="3073" name="Picture 1" descr="J:\00000-Iconos presentaciones\Iconos en dos colores_Versión principal_JPG y PNG\Iconos en dos colores y fondo transparente_ PNG\Institución, Legislativo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87030" y="1369010"/>
                <a:ext cx="484262" cy="4842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4" name="53 Rectángulo"/>
              <p:cNvSpPr/>
              <p:nvPr/>
            </p:nvSpPr>
            <p:spPr>
              <a:xfrm>
                <a:off x="3561797" y="1457252"/>
                <a:ext cx="1728192" cy="3077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400" dirty="0" smtClean="0"/>
                  <a:t>NRAs request</a:t>
                </a:r>
                <a:endParaRPr lang="es-ES" sz="1400" dirty="0"/>
              </a:p>
            </p:txBody>
          </p:sp>
        </p:grpSp>
        <p:sp>
          <p:nvSpPr>
            <p:cNvPr id="55" name="54 Rectángulo"/>
            <p:cNvSpPr/>
            <p:nvPr/>
          </p:nvSpPr>
          <p:spPr>
            <a:xfrm>
              <a:off x="476999" y="2265859"/>
              <a:ext cx="3518937" cy="6001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0" dirty="0"/>
                <a:t>W</a:t>
              </a:r>
              <a:r>
                <a:rPr lang="en-US" sz="1100" b="0" dirty="0" smtClean="0"/>
                <a:t>hat </a:t>
              </a:r>
              <a:r>
                <a:rPr lang="en-US" sz="1100" b="0" dirty="0"/>
                <a:t>would had happened if </a:t>
              </a:r>
              <a:r>
                <a:rPr lang="en-US" sz="1100" dirty="0"/>
                <a:t>capacity withdrawn </a:t>
              </a:r>
              <a:r>
                <a:rPr lang="en-US" sz="1100" b="0" dirty="0"/>
                <a:t>from </a:t>
              </a:r>
              <a:r>
                <a:rPr lang="en-US" sz="1100" dirty="0"/>
                <a:t>LT UIOLI </a:t>
              </a:r>
              <a:r>
                <a:rPr lang="en-US" sz="1100" b="0" dirty="0"/>
                <a:t>would had been offered in the </a:t>
              </a:r>
              <a:r>
                <a:rPr lang="en-US" sz="1100" b="0" dirty="0" smtClean="0"/>
                <a:t>auctions (focus </a:t>
              </a:r>
              <a:r>
                <a:rPr lang="en-US" sz="1100" b="0" dirty="0"/>
                <a:t>on the auctions that cleared with a </a:t>
              </a:r>
              <a:r>
                <a:rPr lang="en-US" sz="1100" b="0" dirty="0" smtClean="0"/>
                <a:t>premium).</a:t>
              </a:r>
            </a:p>
          </p:txBody>
        </p:sp>
        <p:sp>
          <p:nvSpPr>
            <p:cNvPr id="56" name="55 Rectángulo"/>
            <p:cNvSpPr/>
            <p:nvPr/>
          </p:nvSpPr>
          <p:spPr>
            <a:xfrm>
              <a:off x="4843828" y="2280365"/>
              <a:ext cx="295232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b="0" dirty="0" smtClean="0"/>
                <a:t>Analyze </a:t>
              </a:r>
              <a:r>
                <a:rPr lang="en-US" sz="1100" dirty="0" smtClean="0"/>
                <a:t>historical </a:t>
              </a:r>
              <a:r>
                <a:rPr lang="en-US" sz="1100" dirty="0"/>
                <a:t>flows </a:t>
              </a:r>
              <a:r>
                <a:rPr lang="en-US" sz="1100" b="0" dirty="0"/>
                <a:t>as well as </a:t>
              </a:r>
              <a:r>
                <a:rPr lang="en-US" sz="1100" dirty="0"/>
                <a:t>LT bookings </a:t>
              </a:r>
              <a:r>
                <a:rPr lang="en-US" sz="1100" b="0" dirty="0"/>
                <a:t>at both sides of the VIP IBERICO.</a:t>
              </a:r>
              <a:endParaRPr lang="es-ES" sz="1100" b="0" dirty="0"/>
            </a:p>
          </p:txBody>
        </p:sp>
        <p:sp>
          <p:nvSpPr>
            <p:cNvPr id="57" name="56 Rectángulo"/>
            <p:cNvSpPr/>
            <p:nvPr/>
          </p:nvSpPr>
          <p:spPr>
            <a:xfrm>
              <a:off x="1557119" y="1973470"/>
              <a:ext cx="1639366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400" dirty="0" smtClean="0">
                  <a:solidFill>
                    <a:srgbClr val="C29903"/>
                  </a:solidFill>
                </a:rPr>
                <a:t>VIP PIRINEOS</a:t>
              </a:r>
              <a:endParaRPr lang="es-ES" sz="1400" dirty="0">
                <a:solidFill>
                  <a:srgbClr val="C29903"/>
                </a:solidFill>
              </a:endParaRPr>
            </a:p>
          </p:txBody>
        </p:sp>
        <p:sp>
          <p:nvSpPr>
            <p:cNvPr id="58" name="57 Rectángulo"/>
            <p:cNvSpPr/>
            <p:nvPr/>
          </p:nvSpPr>
          <p:spPr>
            <a:xfrm>
              <a:off x="5442464" y="1972588"/>
              <a:ext cx="180526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rgbClr val="C29903"/>
                  </a:solidFill>
                </a:rPr>
                <a:t>VIP IBERICO</a:t>
              </a:r>
              <a:endParaRPr lang="es-ES" sz="1400" dirty="0">
                <a:solidFill>
                  <a:srgbClr val="C29903"/>
                </a:solidFill>
              </a:endParaRPr>
            </a:p>
          </p:txBody>
        </p:sp>
        <p:cxnSp>
          <p:nvCxnSpPr>
            <p:cNvPr id="19" name="18 Conector recto"/>
            <p:cNvCxnSpPr/>
            <p:nvPr/>
          </p:nvCxnSpPr>
          <p:spPr bwMode="auto">
            <a:xfrm>
              <a:off x="476999" y="2265859"/>
              <a:ext cx="3518937" cy="0"/>
            </a:xfrm>
            <a:prstGeom prst="line">
              <a:avLst/>
            </a:prstGeom>
            <a:noFill/>
            <a:ln w="12700" cap="flat" cmpd="sng" algn="ctr">
              <a:solidFill>
                <a:srgbClr val="C2990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9" name="58 Conector recto"/>
            <p:cNvCxnSpPr/>
            <p:nvPr/>
          </p:nvCxnSpPr>
          <p:spPr bwMode="auto">
            <a:xfrm>
              <a:off x="4788024" y="2265859"/>
              <a:ext cx="3204000" cy="0"/>
            </a:xfrm>
            <a:prstGeom prst="line">
              <a:avLst/>
            </a:prstGeom>
            <a:noFill/>
            <a:ln w="12700" cap="flat" cmpd="sng" algn="ctr">
              <a:solidFill>
                <a:srgbClr val="C29903"/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grpSp>
          <p:nvGrpSpPr>
            <p:cNvPr id="26" name="25 Grupo"/>
            <p:cNvGrpSpPr/>
            <p:nvPr/>
          </p:nvGrpSpPr>
          <p:grpSpPr>
            <a:xfrm>
              <a:off x="899592" y="2922733"/>
              <a:ext cx="2681657" cy="708381"/>
              <a:chOff x="899592" y="2922733"/>
              <a:chExt cx="2681657" cy="708381"/>
            </a:xfrm>
          </p:grpSpPr>
          <p:sp>
            <p:nvSpPr>
              <p:cNvPr id="61" name="60 Rectángulo"/>
              <p:cNvSpPr/>
              <p:nvPr/>
            </p:nvSpPr>
            <p:spPr>
              <a:xfrm>
                <a:off x="1473676" y="3369504"/>
                <a:ext cx="954246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100" dirty="0" smtClean="0"/>
                  <a:t>Document</a:t>
                </a:r>
              </a:p>
            </p:txBody>
          </p:sp>
          <p:pic>
            <p:nvPicPr>
              <p:cNvPr id="3074" name="Picture 2" descr="J:\00000-Iconos presentaciones\Iconos en dos colores_Versión principal_JPG y PNG\Iconos en dos colores y fondo transparente_ PNG\Documento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66729" y="2922733"/>
                <a:ext cx="368139" cy="368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2" name="Image 37"/>
              <p:cNvPicPr/>
              <p:nvPr/>
            </p:nvPicPr>
            <p:blipFill rotWithShape="1">
              <a:blip r:embed="rId5"/>
              <a:srcRect t="10577" r="80889" b="8654"/>
              <a:stretch/>
            </p:blipFill>
            <p:spPr bwMode="auto">
              <a:xfrm>
                <a:off x="899592" y="3081435"/>
                <a:ext cx="585519" cy="418874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63" name="62 Imagen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27030" y="3141987"/>
                <a:ext cx="1154219" cy="317405"/>
              </a:xfrm>
              <a:prstGeom prst="rect">
                <a:avLst/>
              </a:prstGeom>
            </p:spPr>
          </p:pic>
          <p:sp>
            <p:nvSpPr>
              <p:cNvPr id="25" name="24 Flecha derecha"/>
              <p:cNvSpPr/>
              <p:nvPr/>
            </p:nvSpPr>
            <p:spPr bwMode="auto">
              <a:xfrm>
                <a:off x="1557119" y="3228682"/>
                <a:ext cx="787361" cy="144016"/>
              </a:xfrm>
              <a:prstGeom prst="rightArrow">
                <a:avLst/>
              </a:prstGeom>
              <a:solidFill>
                <a:srgbClr val="C29903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0" tIns="0" rIns="0" bIns="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33655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100000"/>
                  <a:buFont typeface="Times New Roman" pitchFamily="18" charset="0"/>
                  <a:buNone/>
                  <a:tabLst/>
                </a:pPr>
                <a:endParaRPr kumimoji="0" lang="es-ES" sz="2400" b="1" i="0" u="none" strike="noStrike" cap="none" normalizeH="0" baseline="0" smtClean="0">
                  <a:ln>
                    <a:noFill/>
                  </a:ln>
                  <a:solidFill>
                    <a:schemeClr val="bg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64" name="Image 37"/>
            <p:cNvPicPr/>
            <p:nvPr/>
          </p:nvPicPr>
          <p:blipFill rotWithShape="1">
            <a:blip r:embed="rId5"/>
            <a:srcRect t="10577" r="80889" b="8654"/>
            <a:stretch/>
          </p:blipFill>
          <p:spPr bwMode="auto">
            <a:xfrm>
              <a:off x="5149704" y="2897365"/>
              <a:ext cx="585519" cy="41887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65" name="Image 37"/>
            <p:cNvPicPr/>
            <p:nvPr/>
          </p:nvPicPr>
          <p:blipFill rotWithShape="1">
            <a:blip r:embed="rId5"/>
            <a:srcRect l="47648" t="17314" r="27229" b="20161"/>
            <a:stretch/>
          </p:blipFill>
          <p:spPr bwMode="auto">
            <a:xfrm>
              <a:off x="5068609" y="3331002"/>
              <a:ext cx="747708" cy="25812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75" name="Picture 3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4122" y="2996952"/>
              <a:ext cx="484262" cy="4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65 Rectángulo"/>
            <p:cNvSpPr/>
            <p:nvPr/>
          </p:nvSpPr>
          <p:spPr>
            <a:xfrm>
              <a:off x="5816317" y="3141987"/>
              <a:ext cx="199719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100" dirty="0" smtClean="0"/>
                <a:t>Carrying out the analysis</a:t>
              </a:r>
            </a:p>
          </p:txBody>
        </p:sp>
        <p:pic>
          <p:nvPicPr>
            <p:cNvPr id="67" name="Picture 3" descr="J:\00000-Iconos presentaciones\Iconos en dos colores_Versión principal_JPG y PNG\Iconos en dos colores y fondo transparente_ PNG\Eficienci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2041" y="3388895"/>
              <a:ext cx="484262" cy="4842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8" name="67 Rectángulo"/>
            <p:cNvSpPr/>
            <p:nvPr/>
          </p:nvSpPr>
          <p:spPr>
            <a:xfrm>
              <a:off x="3154159" y="3500221"/>
              <a:ext cx="954246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i="1" dirty="0" smtClean="0"/>
                <a:t>In progress</a:t>
              </a:r>
            </a:p>
          </p:txBody>
        </p:sp>
      </p:grpSp>
      <p:grpSp>
        <p:nvGrpSpPr>
          <p:cNvPr id="3" name="2 Grupo"/>
          <p:cNvGrpSpPr/>
          <p:nvPr/>
        </p:nvGrpSpPr>
        <p:grpSpPr>
          <a:xfrm>
            <a:off x="1176195" y="4203551"/>
            <a:ext cx="6814653" cy="524646"/>
            <a:chOff x="1176195" y="4203551"/>
            <a:chExt cx="6814653" cy="524646"/>
          </a:xfrm>
        </p:grpSpPr>
        <p:sp>
          <p:nvSpPr>
            <p:cNvPr id="2" name="1 Rectángulo redondeado"/>
            <p:cNvSpPr/>
            <p:nvPr/>
          </p:nvSpPr>
          <p:spPr bwMode="auto">
            <a:xfrm>
              <a:off x="1898350" y="4278855"/>
              <a:ext cx="5443279" cy="374038"/>
            </a:xfrm>
            <a:prstGeom prst="roundRect">
              <a:avLst/>
            </a:prstGeom>
            <a:solidFill>
              <a:schemeClr val="tx1">
                <a:lumMod val="9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3365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s-ES" sz="2400" b="1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</a:endParaRPr>
            </a:p>
          </p:txBody>
        </p:sp>
        <p:grpSp>
          <p:nvGrpSpPr>
            <p:cNvPr id="34" name="33 Grupo"/>
            <p:cNvGrpSpPr/>
            <p:nvPr/>
          </p:nvGrpSpPr>
          <p:grpSpPr>
            <a:xfrm>
              <a:off x="1176195" y="4203551"/>
              <a:ext cx="6814653" cy="524646"/>
              <a:chOff x="998854" y="4169271"/>
              <a:chExt cx="6814653" cy="524646"/>
            </a:xfrm>
          </p:grpSpPr>
          <p:sp>
            <p:nvSpPr>
              <p:cNvPr id="71" name="70 Rectángulo"/>
              <p:cNvSpPr/>
              <p:nvPr/>
            </p:nvSpPr>
            <p:spPr>
              <a:xfrm>
                <a:off x="998854" y="4293095"/>
                <a:ext cx="681465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200" dirty="0" smtClean="0"/>
                  <a:t>Conclusions of this study will be communicated in the next IG meeting</a:t>
                </a:r>
              </a:p>
            </p:txBody>
          </p:sp>
          <p:pic>
            <p:nvPicPr>
              <p:cNvPr id="3076" name="Picture 4" descr="J:\00000-Iconos presentaciones\Iconos en dos colores_Versión principal_JPG y PNG\Iconos en dos colores y fondo transparente_ PNG\Objetivos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42083" y="4169271"/>
                <a:ext cx="524646" cy="5246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455516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5.1. Update </a:t>
            </a:r>
            <a:r>
              <a:rPr lang="en-US" sz="3200" dirty="0">
                <a:solidFill>
                  <a:srgbClr val="2A4677"/>
                </a:solidFill>
              </a:rPr>
              <a:t>on STEP </a:t>
            </a:r>
            <a:r>
              <a:rPr lang="en-US" sz="3200" dirty="0" smtClean="0">
                <a:solidFill>
                  <a:srgbClr val="2A4677"/>
                </a:solidFill>
              </a:rPr>
              <a:t>project</a:t>
            </a:r>
          </a:p>
        </p:txBody>
      </p:sp>
    </p:spTree>
    <p:extLst>
      <p:ext uri="{BB962C8B-B14F-4D97-AF65-F5344CB8AC3E}">
        <p14:creationId xmlns:p14="http://schemas.microsoft.com/office/powerpoint/2010/main" val="17946879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project</a:t>
            </a:r>
            <a:endParaRPr lang="fr-FR" dirty="0">
              <a:solidFill>
                <a:srgbClr val="2A4677"/>
              </a:solidFill>
            </a:endParaRPr>
          </a:p>
        </p:txBody>
      </p:sp>
      <p:grpSp>
        <p:nvGrpSpPr>
          <p:cNvPr id="35" name="Groupe 4"/>
          <p:cNvGrpSpPr>
            <a:grpSpLocks/>
          </p:cNvGrpSpPr>
          <p:nvPr/>
        </p:nvGrpSpPr>
        <p:grpSpPr bwMode="auto">
          <a:xfrm>
            <a:off x="743992" y="827476"/>
            <a:ext cx="6564312" cy="4206875"/>
            <a:chOff x="-25158" y="641162"/>
            <a:chExt cx="7541816" cy="5339277"/>
          </a:xfrm>
        </p:grpSpPr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04" t="11098" r="404" b="510"/>
            <a:stretch>
              <a:fillRect/>
            </a:stretch>
          </p:blipFill>
          <p:spPr bwMode="auto">
            <a:xfrm>
              <a:off x="-25158" y="641162"/>
              <a:ext cx="7541816" cy="5339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7" name="Connecteur droit 7"/>
            <p:cNvCxnSpPr>
              <a:cxnSpLocks noChangeShapeType="1"/>
            </p:cNvCxnSpPr>
            <p:nvPr/>
          </p:nvCxnSpPr>
          <p:spPr bwMode="auto">
            <a:xfrm flipV="1">
              <a:off x="3632192" y="4509121"/>
              <a:ext cx="216024" cy="444166"/>
            </a:xfrm>
            <a:prstGeom prst="line">
              <a:avLst/>
            </a:prstGeom>
            <a:noFill/>
            <a:ln w="38100" algn="ctr">
              <a:solidFill>
                <a:srgbClr val="007A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8" name="Connecteur droit 9"/>
            <p:cNvCxnSpPr>
              <a:cxnSpLocks noChangeShapeType="1"/>
            </p:cNvCxnSpPr>
            <p:nvPr/>
          </p:nvCxnSpPr>
          <p:spPr bwMode="auto">
            <a:xfrm flipV="1">
              <a:off x="3859630" y="4324467"/>
              <a:ext cx="0" cy="216024"/>
            </a:xfrm>
            <a:prstGeom prst="line">
              <a:avLst/>
            </a:prstGeom>
            <a:noFill/>
            <a:ln w="38100" algn="ctr">
              <a:solidFill>
                <a:srgbClr val="007AA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9" name="Connecteur droit 10"/>
            <p:cNvCxnSpPr>
              <a:cxnSpLocks noChangeShapeType="1"/>
            </p:cNvCxnSpPr>
            <p:nvPr/>
          </p:nvCxnSpPr>
          <p:spPr bwMode="auto">
            <a:xfrm flipV="1">
              <a:off x="3838752" y="3696118"/>
              <a:ext cx="0" cy="576064"/>
            </a:xfrm>
            <a:prstGeom prst="line">
              <a:avLst/>
            </a:prstGeom>
            <a:noFill/>
            <a:ln w="38100" algn="ctr">
              <a:solidFill>
                <a:srgbClr val="9CB7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0" name="Triangle isocèle 21"/>
          <p:cNvSpPr>
            <a:spLocks noChangeArrowheads="1"/>
          </p:cNvSpPr>
          <p:nvPr/>
        </p:nvSpPr>
        <p:spPr bwMode="auto">
          <a:xfrm>
            <a:off x="3436392" y="4212026"/>
            <a:ext cx="160337" cy="141287"/>
          </a:xfrm>
          <a:prstGeom prst="triangle">
            <a:avLst>
              <a:gd name="adj" fmla="val 50000"/>
            </a:avLst>
          </a:prstGeom>
          <a:solidFill>
            <a:srgbClr val="007AAE"/>
          </a:solidFill>
          <a:ln w="9525" algn="ctr">
            <a:solidFill>
              <a:srgbClr val="FFFFFF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es-ES" sz="2000" b="0" i="0" u="none" strike="noStrike" kern="0" cap="none" spc="0" normalizeH="0" baseline="30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zdeFranceMedium"/>
              <a:ea typeface="ヒラギノ角ゴ Pro W3"/>
              <a:cs typeface="ヒラギノ角ゴ Pro W3"/>
            </a:endParaRPr>
          </a:p>
        </p:txBody>
      </p:sp>
      <p:graphicFrame>
        <p:nvGraphicFramePr>
          <p:cNvPr id="41" name="2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6439922"/>
              </p:ext>
            </p:extLst>
          </p:nvPr>
        </p:nvGraphicFramePr>
        <p:xfrm>
          <a:off x="743992" y="4580326"/>
          <a:ext cx="6393529" cy="1560064"/>
        </p:xfrm>
        <a:graphic>
          <a:graphicData uri="http://schemas.openxmlformats.org/drawingml/2006/table">
            <a:tbl>
              <a:tblPr/>
              <a:tblGrid>
                <a:gridCol w="864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8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8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07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03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3891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TSO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Nº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Pipeline </a:t>
                      </a: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 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Diameter</a:t>
                      </a: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/ </a:t>
                      </a: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Power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100" b="1" kern="1200" baseline="0" dirty="0" err="1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Length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CAPEX (M</a:t>
                      </a: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€)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5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311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/>
                      </a:pPr>
                      <a:r>
                        <a:rPr lang="es-ES" sz="1100" b="1" kern="1200" baseline="0" dirty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TIGF</a:t>
                      </a: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Barbaira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Border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120 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290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CB700">
                        <a:alpha val="3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2009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kern="1200" baseline="0" dirty="0" smtClean="0">
                          <a:solidFill>
                            <a:schemeClr val="lt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Enagás</a:t>
                      </a: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Figueras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Border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28 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Hostalrich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– </a:t>
                      </a:r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Figueras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DN900 - PMS </a:t>
                      </a:r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80bar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79 km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72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200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0" i="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CS </a:t>
                      </a:r>
                      <a:r>
                        <a:rPr lang="es-ES" sz="1100" u="none" strike="noStrike" dirty="0" err="1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Martorell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36 MW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 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u="none" strike="noStrike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53</a:t>
                      </a:r>
                      <a:endParaRPr lang="es-ES" sz="1100" b="0" i="0" u="none" strike="noStrike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AAE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20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indent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 b="1" kern="1200" baseline="0" dirty="0">
                        <a:solidFill>
                          <a:schemeClr val="lt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endParaRPr lang="es-ES" sz="1100" b="0" i="0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Total</a:t>
                      </a:r>
                      <a:endParaRPr lang="es-ES" sz="1100" b="1" i="1" u="none" strike="noStrike" dirty="0" smtClean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es-ES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442</a:t>
                      </a:r>
                      <a:endParaRPr lang="es-ES" sz="1100" b="1" i="1" u="none" strike="noStrike" dirty="0">
                        <a:solidFill>
                          <a:srgbClr val="00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5" marR="9525" marT="9528" marB="0"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" name="50 Elipse"/>
          <p:cNvSpPr>
            <a:spLocks/>
          </p:cNvSpPr>
          <p:nvPr/>
        </p:nvSpPr>
        <p:spPr bwMode="auto">
          <a:xfrm>
            <a:off x="3463379" y="3996125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s-ES_tradnl" alt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4</a:t>
            </a:r>
            <a:endParaRPr kumimoji="0" lang="en-US" alt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Arial" pitchFamily="34" charset="0"/>
            </a:endParaRPr>
          </a:p>
        </p:txBody>
      </p:sp>
      <p:sp>
        <p:nvSpPr>
          <p:cNvPr id="43" name="50 Elipse"/>
          <p:cNvSpPr>
            <a:spLocks/>
          </p:cNvSpPr>
          <p:nvPr/>
        </p:nvSpPr>
        <p:spPr bwMode="auto">
          <a:xfrm>
            <a:off x="4068217" y="4031050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n-US" alt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3</a:t>
            </a:r>
          </a:p>
        </p:txBody>
      </p:sp>
      <p:sp>
        <p:nvSpPr>
          <p:cNvPr id="44" name="50 Elipse"/>
          <p:cNvSpPr>
            <a:spLocks/>
          </p:cNvSpPr>
          <p:nvPr/>
        </p:nvSpPr>
        <p:spPr bwMode="auto">
          <a:xfrm>
            <a:off x="4217442" y="3746887"/>
            <a:ext cx="252000" cy="252000"/>
          </a:xfrm>
          <a:prstGeom prst="ellipse">
            <a:avLst/>
          </a:prstGeom>
          <a:solidFill>
            <a:srgbClr val="007AAE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n-US" altLang="es-ES" sz="11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2</a:t>
            </a:r>
          </a:p>
        </p:txBody>
      </p:sp>
      <p:sp>
        <p:nvSpPr>
          <p:cNvPr id="45" name="50 Elipse"/>
          <p:cNvSpPr>
            <a:spLocks/>
          </p:cNvSpPr>
          <p:nvPr/>
        </p:nvSpPr>
        <p:spPr bwMode="auto">
          <a:xfrm>
            <a:off x="4222204" y="3281795"/>
            <a:ext cx="252000" cy="252000"/>
          </a:xfrm>
          <a:prstGeom prst="ellipse">
            <a:avLst/>
          </a:prstGeom>
          <a:solidFill>
            <a:srgbClr val="9CB700"/>
          </a:solidFill>
          <a:ln w="19050" algn="ctr">
            <a:solidFill>
              <a:srgbClr val="FFFFFF"/>
            </a:solidFill>
            <a:round/>
            <a:headEnd/>
            <a:tailEnd/>
          </a:ln>
        </p:spPr>
        <p:txBody>
          <a:bodyPr lIns="0" tIns="0" rIns="0" bIns="0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6A9A"/>
              </a:buClr>
              <a:buSzPct val="120000"/>
              <a:buFontTx/>
              <a:buNone/>
              <a:tabLst/>
              <a:defRPr/>
            </a:pPr>
            <a:r>
              <a:rPr kumimoji="0" lang="es-ES_tradnl" altLang="es-ES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cs typeface="Arial" pitchFamily="34" charset="0"/>
              </a:rPr>
              <a:t>1</a:t>
            </a:r>
            <a:endParaRPr kumimoji="0" lang="en-US" altLang="es-ES" sz="1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0832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project timeline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562" y="1885950"/>
            <a:ext cx="776287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5233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600075" y="260648"/>
            <a:ext cx="8332788" cy="36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defTabSz="5715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5715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en-GB" dirty="0" smtClean="0"/>
              <a:t>STEP authorisation procedure is restored in Spain</a:t>
            </a:r>
            <a:endParaRPr lang="fr-FR" dirty="0">
              <a:solidFill>
                <a:srgbClr val="2A4677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037" y="1333500"/>
            <a:ext cx="7019925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533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958850" y="3111227"/>
            <a:ext cx="7200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571500" eaLnBrk="0" hangingPunct="0">
              <a:lnSpc>
                <a:spcPct val="120000"/>
              </a:lnSpc>
            </a:pPr>
            <a:r>
              <a:rPr lang="en-US" sz="3200" dirty="0" smtClean="0">
                <a:solidFill>
                  <a:srgbClr val="2A4677"/>
                </a:solidFill>
              </a:rPr>
              <a:t>6.1 Follow-up </a:t>
            </a:r>
            <a:r>
              <a:rPr lang="en-US" sz="3200" dirty="0">
                <a:solidFill>
                  <a:srgbClr val="2A4677"/>
                </a:solidFill>
              </a:rPr>
              <a:t>on the OSBB functioning: OS in March 2018 </a:t>
            </a:r>
            <a:endParaRPr lang="en-US" sz="3200" dirty="0" smtClean="0">
              <a:solidFill>
                <a:srgbClr val="2A467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2010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3"/>
          <p:cNvSpPr txBox="1">
            <a:spLocks noChangeAspect="1" noChangeArrowheads="1"/>
          </p:cNvSpPr>
          <p:nvPr/>
        </p:nvSpPr>
        <p:spPr bwMode="auto">
          <a:xfrm>
            <a:off x="-3673102" y="7605464"/>
            <a:ext cx="8281292" cy="1368152"/>
          </a:xfrm>
          <a:prstGeom prst="rect">
            <a:avLst/>
          </a:prstGeom>
          <a:noFill/>
          <a:ln w="1905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marL="457200" indent="-4572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endParaRPr lang="en-US" sz="1800" b="0" dirty="0" smtClean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  <a:buFont typeface="Wingdings" panose="05000000000000000000" pitchFamily="2" charset="2"/>
              <a:buChar char="ü"/>
            </a:pPr>
            <a:r>
              <a:rPr lang="fr-FR" sz="1800" dirty="0" err="1" smtClean="0"/>
              <a:t>Additional</a:t>
            </a:r>
            <a:r>
              <a:rPr lang="fr-FR" sz="1800" dirty="0" smtClean="0"/>
              <a:t> </a:t>
            </a:r>
            <a:r>
              <a:rPr lang="fr-FR" sz="1800" dirty="0" err="1" smtClean="0"/>
              <a:t>capacity</a:t>
            </a:r>
            <a:r>
              <a:rPr lang="fr-FR" sz="1800" dirty="0" smtClean="0"/>
              <a:t> </a:t>
            </a:r>
            <a:r>
              <a:rPr lang="fr-FR" sz="1800" dirty="0" err="1" smtClean="0"/>
              <a:t>proposed</a:t>
            </a:r>
            <a:r>
              <a:rPr lang="fr-FR" sz="1800" dirty="0" smtClean="0"/>
              <a:t> on PRISMA but not </a:t>
            </a:r>
            <a:r>
              <a:rPr lang="fr-FR" sz="1800" dirty="0" err="1" smtClean="0"/>
              <a:t>subscribed</a:t>
            </a:r>
            <a:endParaRPr lang="fr-FR" sz="1800" dirty="0" smtClean="0"/>
          </a:p>
          <a:p>
            <a:pPr marL="400050" lvl="2" indent="0" algn="just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100000"/>
            </a:pPr>
            <a:endParaRPr lang="en-US" sz="1800" b="0" dirty="0"/>
          </a:p>
          <a:p>
            <a:pPr marL="754063" lvl="2" indent="-354013" algn="just">
              <a:spcBef>
                <a:spcPts val="600"/>
              </a:spcBef>
              <a:spcAft>
                <a:spcPts val="600"/>
              </a:spcAft>
              <a:buClr>
                <a:srgbClr val="9CB700"/>
              </a:buClr>
              <a:buSzPct val="150000"/>
              <a:buFont typeface="Wingdings" panose="05000000000000000000" pitchFamily="2" charset="2"/>
              <a:buChar char="ü"/>
            </a:pPr>
            <a:endParaRPr lang="en-US" sz="1800" b="0" dirty="0" smtClean="0"/>
          </a:p>
        </p:txBody>
      </p:sp>
      <p:sp>
        <p:nvSpPr>
          <p:cNvPr id="11" name="1 Título"/>
          <p:cNvSpPr>
            <a:spLocks noGrp="1"/>
          </p:cNvSpPr>
          <p:nvPr>
            <p:ph type="title"/>
          </p:nvPr>
        </p:nvSpPr>
        <p:spPr>
          <a:xfrm>
            <a:off x="323528" y="327571"/>
            <a:ext cx="8543925" cy="365125"/>
          </a:xfrm>
        </p:spPr>
        <p:txBody>
          <a:bodyPr anchor="t" anchorCtr="0"/>
          <a:lstStyle/>
          <a:p>
            <a:pPr>
              <a:lnSpc>
                <a:spcPct val="120000"/>
              </a:lnSpc>
            </a:pPr>
            <a:r>
              <a:rPr lang="en-US" sz="2400" dirty="0"/>
              <a:t>6</a:t>
            </a:r>
            <a:r>
              <a:rPr lang="en-US" sz="2400" dirty="0" smtClean="0"/>
              <a:t>.1 </a:t>
            </a:r>
            <a:r>
              <a:rPr lang="en-US" sz="2400" dirty="0" smtClean="0">
                <a:solidFill>
                  <a:srgbClr val="2A4677"/>
                </a:solidFill>
              </a:rPr>
              <a:t>Follow-up </a:t>
            </a:r>
            <a:r>
              <a:rPr lang="en-US" sz="2400" dirty="0">
                <a:solidFill>
                  <a:srgbClr val="2A4677"/>
                </a:solidFill>
              </a:rPr>
              <a:t>on the OSBB functioning: </a:t>
            </a:r>
            <a:r>
              <a:rPr lang="en-US" sz="2400" dirty="0" smtClean="0">
                <a:solidFill>
                  <a:srgbClr val="C29903"/>
                </a:solidFill>
              </a:rPr>
              <a:t>statistics</a:t>
            </a:r>
            <a:endParaRPr lang="en-US" sz="2400" dirty="0">
              <a:solidFill>
                <a:srgbClr val="C29903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23728" y="1628800"/>
            <a:ext cx="44064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0" dirty="0" err="1">
                <a:solidFill>
                  <a:srgbClr val="000000"/>
                </a:solidFill>
                <a:latin typeface="Calibri" panose="020F0502020204030204" pitchFamily="34" charset="0"/>
              </a:rPr>
              <a:t>Days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dirty="0" err="1">
                <a:solidFill>
                  <a:srgbClr val="000000"/>
                </a:solidFill>
                <a:latin typeface="Calibri" panose="020F0502020204030204" pitchFamily="34" charset="0"/>
              </a:rPr>
              <a:t>since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implementation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</a:t>
            </a:r>
            <a:r>
              <a:rPr lang="fr-FR" dirty="0" smtClean="0"/>
              <a:t> 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152</a:t>
            </a:r>
            <a:r>
              <a:rPr lang="fr-FR" dirty="0"/>
              <a:t> 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165181"/>
              </p:ext>
            </p:extLst>
          </p:nvPr>
        </p:nvGraphicFramePr>
        <p:xfrm>
          <a:off x="755576" y="2564904"/>
          <a:ext cx="7272807" cy="1944216"/>
        </p:xfrm>
        <a:graphic>
          <a:graphicData uri="http://schemas.openxmlformats.org/drawingml/2006/table">
            <a:tbl>
              <a:tblPr/>
              <a:tblGrid>
                <a:gridCol w="3456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6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600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66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3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France to Spain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Spain to France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(days)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OS offered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 issue (</a:t>
                      </a:r>
                      <a:r>
                        <a:rPr lang="fr-FR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Teréga</a:t>
                      </a:r>
                      <a:r>
                        <a:rPr lang="fr-F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offered : [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Nomination] 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above trigger value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36">
                <a:tc>
                  <a:txBody>
                    <a:bodyPr/>
                    <a:lstStyle/>
                    <a:p>
                      <a:pPr algn="l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not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offered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: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Planned</a:t>
                      </a:r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reduction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0" name="12 Rectángulo"/>
          <p:cNvSpPr/>
          <p:nvPr/>
        </p:nvSpPr>
        <p:spPr>
          <a:xfrm>
            <a:off x="755576" y="980728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</a:pPr>
            <a:r>
              <a:rPr lang="en-US" sz="2000" dirty="0" smtClean="0">
                <a:solidFill>
                  <a:srgbClr val="C29903"/>
                </a:solidFill>
              </a:rPr>
              <a:t>VIP PIRINEOS: [07/11/2017 to 08/04/2018]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51520" y="4797152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</a:t>
            </a:r>
            <a:r>
              <a:rPr lang="fr-FR" b="0" dirty="0">
                <a:solidFill>
                  <a:srgbClr val="000000"/>
                </a:solidFill>
                <a:latin typeface="Calibri" panose="020F0502020204030204" pitchFamily="34" charset="0"/>
              </a:rPr>
              <a:t>FR &gt; 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ESP direction : No OS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sold</a:t>
            </a:r>
            <a:endParaRPr lang="fr-FR" b="0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For ESP &gt; FR direction : On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day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02/03/2018, all OS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sold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= 22,5 </a:t>
            </a:r>
            <a:r>
              <a:rPr lang="fr-FR" b="0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GWh</a:t>
            </a:r>
            <a:r>
              <a:rPr lang="fr-FR" b="0" dirty="0" smtClean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fr-FR" dirty="0" smtClean="0"/>
              <a:t>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615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Vorlage Power Point">
  <a:themeElements>
    <a:clrScheme name="Vorlage Power Point 1">
      <a:dk1>
        <a:srgbClr val="B2B2B2"/>
      </a:dk1>
      <a:lt1>
        <a:srgbClr val="FFFFFF"/>
      </a:lt1>
      <a:dk2>
        <a:srgbClr val="2A4677"/>
      </a:dk2>
      <a:lt2>
        <a:srgbClr val="C29903"/>
      </a:lt2>
      <a:accent1>
        <a:srgbClr val="793335"/>
      </a:accent1>
      <a:accent2>
        <a:srgbClr val="BDA174"/>
      </a:accent2>
      <a:accent3>
        <a:srgbClr val="ACB0BD"/>
      </a:accent3>
      <a:accent4>
        <a:srgbClr val="DADADA"/>
      </a:accent4>
      <a:accent5>
        <a:srgbClr val="BEADAE"/>
      </a:accent5>
      <a:accent6>
        <a:srgbClr val="AB9168"/>
      </a:accent6>
      <a:hlink>
        <a:srgbClr val="9A5C1B"/>
      </a:hlink>
      <a:folHlink>
        <a:srgbClr val="72722D"/>
      </a:folHlink>
    </a:clrScheme>
    <a:fontScheme name="Vorlage Power 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33655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tx2"/>
          </a:buClr>
          <a:buSzPct val="100000"/>
          <a:buFont typeface="Times New Roman" pitchFamily="18" charset="0"/>
          <a:buNone/>
          <a:tabLst/>
          <a:defRPr kumimoji="0" lang="de-AT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orlage Power Point 1">
        <a:dk1>
          <a:srgbClr val="B2B2B2"/>
        </a:dk1>
        <a:lt1>
          <a:srgbClr val="FFFFFF"/>
        </a:lt1>
        <a:dk2>
          <a:srgbClr val="2A4677"/>
        </a:dk2>
        <a:lt2>
          <a:srgbClr val="C29903"/>
        </a:lt2>
        <a:accent1>
          <a:srgbClr val="793335"/>
        </a:accent1>
        <a:accent2>
          <a:srgbClr val="BDA174"/>
        </a:accent2>
        <a:accent3>
          <a:srgbClr val="ACB0BD"/>
        </a:accent3>
        <a:accent4>
          <a:srgbClr val="DADADA"/>
        </a:accent4>
        <a:accent5>
          <a:srgbClr val="BEADAE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orlage Power Point 2">
        <a:dk1>
          <a:srgbClr val="000000"/>
        </a:dk1>
        <a:lt1>
          <a:srgbClr val="FFFFFF"/>
        </a:lt1>
        <a:dk2>
          <a:srgbClr val="793335"/>
        </a:dk2>
        <a:lt2>
          <a:srgbClr val="B2B2B2"/>
        </a:lt2>
        <a:accent1>
          <a:srgbClr val="C29903"/>
        </a:accent1>
        <a:accent2>
          <a:srgbClr val="BDA174"/>
        </a:accent2>
        <a:accent3>
          <a:srgbClr val="FFFFFF"/>
        </a:accent3>
        <a:accent4>
          <a:srgbClr val="000000"/>
        </a:accent4>
        <a:accent5>
          <a:srgbClr val="DDCAAA"/>
        </a:accent5>
        <a:accent6>
          <a:srgbClr val="AB9168"/>
        </a:accent6>
        <a:hlink>
          <a:srgbClr val="9A5C1B"/>
        </a:hlink>
        <a:folHlink>
          <a:srgbClr val="72722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orlage Power Point 3">
        <a:dk1>
          <a:srgbClr val="000000"/>
        </a:dk1>
        <a:lt1>
          <a:srgbClr val="FFFFFF"/>
        </a:lt1>
        <a:dk2>
          <a:srgbClr val="B2B2B2"/>
        </a:dk2>
        <a:lt2>
          <a:srgbClr val="969696"/>
        </a:lt2>
        <a:accent1>
          <a:srgbClr val="FFFFFF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C0C0C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2DED2949E55B49AF3CD1FCEF2BC098" ma:contentTypeVersion="27" ma:contentTypeDescription="Create a new document." ma:contentTypeScope="" ma:versionID="b295c0a30c98fdb12bbc2784a6e8e82c">
  <xsd:schema xmlns:xsd="http://www.w3.org/2001/XMLSchema" xmlns:xs="http://www.w3.org/2001/XMLSchema" xmlns:p="http://schemas.microsoft.com/office/2006/metadata/properties" xmlns:ns2="985daa2e-53d8-4475-82b8-9c7d25324e34" xmlns:ns3="bbdd2620-fee0-4c81-b00f-4f096a667fcc" targetNamespace="http://schemas.microsoft.com/office/2006/metadata/properties" ma:root="true" ma:fieldsID="986bacee60f749283118b3f92f45b680" ns2:_="" ns3:_="">
    <xsd:import namespace="985daa2e-53d8-4475-82b8-9c7d25324e34"/>
    <xsd:import namespace="bbdd2620-fee0-4c81-b00f-4f096a667fc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  <xsd:element ref="ns3:AcerDocumentNam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dd2620-fee0-4c81-b00f-4f096a667fcc" elementFormDefault="qualified">
    <xsd:import namespace="http://schemas.microsoft.com/office/2006/documentManagement/types"/>
    <xsd:import namespace="http://schemas.microsoft.com/office/infopath/2007/PartnerControls"/>
    <xsd:element name="AcerDocumentName" ma:index="12" nillable="true" ma:displayName="Document name" ma:hidden="true" ma:internalName="AcerDocumentNam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Description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erDocumentName xmlns="bbdd2620-fee0-4c81-b00f-4f096a667fcc">46th IG_ 20180409_TSOs_presentation_v1.4.pptx</AcerDocumentName>
    <ACER_Abstract xmlns="985daa2e-53d8-4475-82b8-9c7d25324e34" xsi:nil="true"/>
    <_dlc_DocId xmlns="985daa2e-53d8-4475-82b8-9c7d25324e34">ACER-2019-84369</_dlc_DocId>
    <_dlc_DocIdUrl xmlns="985daa2e-53d8-4475-82b8-9c7d25324e34">
      <Url>https://extranet.acer.europa.eu/Events/46th-IG-Meeting/_layouts/15/DocIdRedir.aspx?ID=ACER-2019-84369</Url>
      <Description>ACER-2019-84369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Props1.xml><?xml version="1.0" encoding="utf-8"?>
<ds:datastoreItem xmlns:ds="http://schemas.openxmlformats.org/officeDocument/2006/customXml" ds:itemID="{393B2412-9377-497E-B5D8-842FF330FD21}"/>
</file>

<file path=customXml/itemProps2.xml><?xml version="1.0" encoding="utf-8"?>
<ds:datastoreItem xmlns:ds="http://schemas.openxmlformats.org/officeDocument/2006/customXml" ds:itemID="{6B1FB961-D946-44B2-82A3-4222AB51B32F}"/>
</file>

<file path=customXml/itemProps3.xml><?xml version="1.0" encoding="utf-8"?>
<ds:datastoreItem xmlns:ds="http://schemas.openxmlformats.org/officeDocument/2006/customXml" ds:itemID="{C42CF551-37D2-4A31-88D0-87EE3F31C8ED}"/>
</file>

<file path=customXml/itemProps4.xml><?xml version="1.0" encoding="utf-8"?>
<ds:datastoreItem xmlns:ds="http://schemas.openxmlformats.org/officeDocument/2006/customXml" ds:itemID="{FC1F82A5-B52D-4981-B7A9-F949D4EDD53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18884</TotalTime>
  <Words>628</Words>
  <Application>Microsoft Office PowerPoint</Application>
  <PresentationFormat>Presentación en pantalla (4:3)</PresentationFormat>
  <Paragraphs>152</Paragraphs>
  <Slides>15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15</vt:i4>
      </vt:variant>
    </vt:vector>
  </HeadingPairs>
  <TitlesOfParts>
    <vt:vector size="28" baseType="lpstr">
      <vt:lpstr>Arial</vt:lpstr>
      <vt:lpstr>Calibri</vt:lpstr>
      <vt:lpstr>Courier New</vt:lpstr>
      <vt:lpstr>GazdeFranceMedium</vt:lpstr>
      <vt:lpstr>Symbol</vt:lpstr>
      <vt:lpstr>Times New Roman</vt:lpstr>
      <vt:lpstr>Verdana</vt:lpstr>
      <vt:lpstr>Wingdings</vt:lpstr>
      <vt:lpstr>ヒラギノ角ゴ Pro W3</vt:lpstr>
      <vt:lpstr>1_Vorlage Power Point</vt:lpstr>
      <vt:lpstr>22_Vorlage Power Point</vt:lpstr>
      <vt:lpstr>2_Vorlage Power Point</vt:lpstr>
      <vt:lpstr>3_Vorlage Power Point</vt:lpstr>
      <vt:lpstr> </vt:lpstr>
      <vt:lpstr>Presentación de PowerPoint</vt:lpstr>
      <vt:lpstr>2.1 CMP: Potential for further coordination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6.1 Follow-up on the OSBB functioning: statistics</vt:lpstr>
      <vt:lpstr>6.1 Follow-up on the OSBB functioning: OS in March 2018</vt:lpstr>
      <vt:lpstr>6.1 Follow-up on the OSBB functioning: OS in March 2018</vt:lpstr>
      <vt:lpstr>6.1 Follow-up on the OSBB functioning: OS in March 2018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De Vicente Puente, Maria de los Angeles</dc:creator>
  <cp:lastModifiedBy>Alonso Borrego, Nuria</cp:lastModifiedBy>
  <cp:revision>1822</cp:revision>
  <cp:lastPrinted>2018-02-07T16:25:07Z</cp:lastPrinted>
  <dcterms:modified xsi:type="dcterms:W3CDTF">2018-04-11T11:32:49Z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0x0101005E2DED2949E55B49AF3CD1FCEF2BC098</vt:lpwstr>
  </property>
  <property fmtid="{D5CDD505-2E9C-101B-9397-08002B2CF9AE}" pid="3" name="_dlc_DocIdItemGuid">
    <vt:lpwstr>2f3a618d-78a3-4b33-a2ec-0f7121e31350</vt:lpwstr>
  </property>
</Properties>
</file>